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12" r:id="rId2"/>
    <p:sldId id="299" r:id="rId3"/>
    <p:sldId id="353" r:id="rId4"/>
    <p:sldId id="354" r:id="rId5"/>
    <p:sldId id="355" r:id="rId6"/>
    <p:sldId id="326" r:id="rId7"/>
    <p:sldId id="331" r:id="rId8"/>
    <p:sldId id="319" r:id="rId9"/>
    <p:sldId id="320" r:id="rId10"/>
    <p:sldId id="321" r:id="rId11"/>
    <p:sldId id="322" r:id="rId12"/>
    <p:sldId id="323" r:id="rId13"/>
    <p:sldId id="324" r:id="rId14"/>
    <p:sldId id="367" r:id="rId15"/>
    <p:sldId id="368" r:id="rId16"/>
    <p:sldId id="263" r:id="rId17"/>
    <p:sldId id="264" r:id="rId18"/>
    <p:sldId id="356" r:id="rId19"/>
    <p:sldId id="334" r:id="rId20"/>
    <p:sldId id="342" r:id="rId21"/>
    <p:sldId id="370" r:id="rId22"/>
    <p:sldId id="343" r:id="rId23"/>
    <p:sldId id="371" r:id="rId24"/>
    <p:sldId id="344" r:id="rId25"/>
    <p:sldId id="351" r:id="rId26"/>
    <p:sldId id="284" r:id="rId27"/>
    <p:sldId id="349" r:id="rId28"/>
    <p:sldId id="337" r:id="rId29"/>
    <p:sldId id="372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97D256"/>
    <a:srgbClr val="580000"/>
    <a:srgbClr val="002611"/>
    <a:srgbClr val="49701E"/>
    <a:srgbClr val="FFC611"/>
    <a:srgbClr val="008A3E"/>
    <a:srgbClr val="512373"/>
    <a:srgbClr val="FFDC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5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2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49B9-B7C7-4EE6-85AA-979D6A64868D}" type="slidenum">
              <a:rPr lang="es-E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17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1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751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26/03/2024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emre.c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mre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emre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emre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ineduc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621" y="3998016"/>
            <a:ext cx="54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“Por la senda del saber y del servir,    </a:t>
            </a:r>
          </a:p>
          <a:p>
            <a:pPr algn="r"/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                      líderes del mañana”.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64229" y="3828739"/>
            <a:ext cx="752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CUENTA </a:t>
            </a:r>
          </a:p>
          <a:p>
            <a:pPr algn="ctr"/>
            <a:r>
              <a:rPr lang="es-CL" sz="5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PÚBLICA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57C57D-24A0-008D-527C-CD8E2B8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36" y="465596"/>
            <a:ext cx="5435600" cy="33867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4C2504-7712-37F1-893B-157E7FD2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5596"/>
            <a:ext cx="5444564" cy="33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4916" y="2041059"/>
            <a:ext cx="7707085" cy="5101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de acción ejecutadas durante el año 2023</a:t>
            </a:r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229" y="2614730"/>
            <a:ext cx="11219542" cy="3829614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Aplicación y desarrollo de la Priorización curricular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Lineamientos del trabajo pedagógico, basados en los criterios emanados de la Unidad de Currículum y Evaluación.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Gestionar capacitaciones externas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Acompañamiento y  monitoreo constante de estudiantes(</a:t>
            </a: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decrteo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 67)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Confección de planes excepcionales de evaluación(respuesta educativa)</a:t>
            </a:r>
          </a:p>
          <a:p>
            <a:pPr marL="0" indent="0" algn="just">
              <a:buNone/>
            </a:pPr>
            <a:endParaRPr lang="es-CL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FCEF2A-2FA2-073F-994E-36045163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8" y="477169"/>
            <a:ext cx="9962722" cy="15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0281" y="2238256"/>
            <a:ext cx="101941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Articulaci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ón del trabajo colaborativo entre profesores de aula y Educación Diferencial (PIE).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Apoyo  a los docentes mediante entrevistas en  distintos momentos del  proceso educativo, la efectividad de la labor educativa y coordinación con departamentos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pedagógico de la Informática Educativa. </a:t>
            </a: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debates Interescolares, y otros.</a:t>
            </a: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en proceso de electividad de Asignaturas de Profundización, para estudiantes de 2° y 3° medios.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439BAA-ED04-B7E6-4768-1A8A2B8F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05" y="624246"/>
            <a:ext cx="9625719" cy="16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3226" y="3777117"/>
            <a:ext cx="7876256" cy="1754354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i="1" dirty="0">
                <a:solidFill>
                  <a:schemeClr val="tx1"/>
                </a:solidFill>
                <a:latin typeface="Copperplate Gothic Bold" pitchFamily="34" charset="0"/>
              </a:rPr>
              <a:t>ÁREA DE GESTIÓN CONVIVENCIA ESCOLAR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751A0C-B05E-28C2-35DA-6F0F6BA7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86" y="534095"/>
            <a:ext cx="10407270" cy="17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9237" y="2403867"/>
            <a:ext cx="3764250" cy="4784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Estratégico: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863" y="3305577"/>
            <a:ext cx="10547797" cy="2597919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Asegurar el desarrollo de habilidades para la resolución de conflictos, hábitos de vida saludable y prevención de conductas de riesgo, mediante la implementación de un Plan de Formación que contempla las áreas de Orientación, Convivencia Escolar y Pastoral, con el fin de construir un sentido de pertenencia de todos los miembros de la Comunidad Educativa, en un ambiente de respeto y valoración mutua.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342944-5908-0E36-E5AC-F5A0E923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22" y="658345"/>
            <a:ext cx="10029788" cy="15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9240" y="1509505"/>
            <a:ext cx="7448750" cy="54845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de acción ejecutadas durante el año 2023: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7984" y="2057956"/>
            <a:ext cx="11098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1. Fichas individuales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Mantención de un kardex con fichas individuales actualizadas de cada estudiante que presenta dificultades sociales, afectivas, conductuales y en riesgo de desertar. 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Acompañamiento a estudiantes, en el ámbito socioemocional, por equipo </a:t>
            </a: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sico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-social.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Intervenciones y derivaciones de casos.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Trabajo coordinado desde Orientación, Convivencia y Psicología. </a:t>
            </a: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2. Plan de formación de los estudiantes.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- Elaboración y Monitoreo del Plan de Formación de los estudiantes, conformado por: el plan de gestión de convivencia escolar 2023, planificación depto. de Orientación 2023 y Planificación estratégica Departamento de Pastoral 2023.</a:t>
            </a: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599B1B-E22F-1BD4-D3E5-34172D9B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09" y="408618"/>
            <a:ext cx="8350877" cy="11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9996" y="3202775"/>
            <a:ext cx="11152116" cy="2757250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algn="just"/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s-C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Prevenir de conductas de riesgo.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de Prevención y Talleres referidos a consumo de drogas, Bullying y ciberbullying. </a:t>
            </a: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Celebraciones día de la Convivencia, día de la Inclusión y la diversidad, </a:t>
            </a:r>
            <a:r>
              <a:rPr lang="es-C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tripantu</a:t>
            </a: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s-CL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s-C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Trabajo focalizado.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con redes de apoyo externa. </a:t>
            </a: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Charlas virtuales de Universidades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99830" y="2664279"/>
            <a:ext cx="1105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4. Formar hábitos de vida saludable.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Talleres de promoción de hábitos de vida saludable en tiempos de pandemia</a:t>
            </a: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412406-4AA8-4C15-BA39-50BEE15B29E7}"/>
              </a:ext>
            </a:extLst>
          </p:cNvPr>
          <p:cNvSpPr txBox="1"/>
          <p:nvPr/>
        </p:nvSpPr>
        <p:spPr>
          <a:xfrm>
            <a:off x="748480" y="1528884"/>
            <a:ext cx="10696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3. Promover el desarrollo de habilidades para la resolución de conflictos.</a:t>
            </a:r>
          </a:p>
          <a:p>
            <a:pPr marL="342900" indent="-342900" algn="just">
              <a:buFontTx/>
              <a:buChar char="-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Asesoría a profesores jefe (Depto. Orientación)</a:t>
            </a:r>
          </a:p>
          <a:p>
            <a:pPr marL="342900" indent="-342900" algn="just">
              <a:buFontTx/>
              <a:buChar char="-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Fortalecimiento en la formación en afectividad y sexualidad(programa PASOS)</a:t>
            </a:r>
          </a:p>
          <a:p>
            <a:pPr marL="342900" indent="-342900" algn="just">
              <a:buFontTx/>
              <a:buChar char="-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Capacitación a docentes y asistentes en Resolución de conflictos.</a:t>
            </a:r>
            <a:endParaRPr 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18B28C-583B-3CEB-6DFF-DF68BD6C3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68" y="469596"/>
            <a:ext cx="8359463" cy="11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26234" y="3599543"/>
            <a:ext cx="7772400" cy="1411288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/>
          <a:lstStyle/>
          <a:p>
            <a:pPr eaLnBrk="1" hangingPunct="1">
              <a:defRPr/>
            </a:pPr>
            <a:r>
              <a:rPr lang="es-ES" i="1" dirty="0">
                <a:solidFill>
                  <a:schemeClr val="tx1"/>
                </a:solidFill>
                <a:latin typeface="Copperplate Gothic Bold" pitchFamily="34" charset="0"/>
              </a:rPr>
              <a:t>¿CÓMO NOS FUE?...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94A40E-AA26-DBB4-C85A-2033A894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44" y="572731"/>
            <a:ext cx="8746473" cy="21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3103" y="3716672"/>
            <a:ext cx="8715436" cy="914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Resultados Prueba PAES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752DF1-A741-BFF8-FB7B-324DDBE4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56" y="650005"/>
            <a:ext cx="9723406" cy="19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94" y="1687780"/>
            <a:ext cx="2972719" cy="6008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DB60332-A2D1-4E9F-964F-DA10779ED2A8}"/>
              </a:ext>
            </a:extLst>
          </p:cNvPr>
          <p:cNvSpPr txBox="1"/>
          <p:nvPr/>
        </p:nvSpPr>
        <p:spPr>
          <a:xfrm>
            <a:off x="10523073" y="5457081"/>
            <a:ext cx="1605667" cy="40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Fuente: www.demre.cl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CF5563-2A2D-4B9C-42C8-312BBF41D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85521"/>
              </p:ext>
            </p:extLst>
          </p:nvPr>
        </p:nvGraphicFramePr>
        <p:xfrm>
          <a:off x="3966898" y="1748596"/>
          <a:ext cx="4108156" cy="410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083">
                  <a:extLst>
                    <a:ext uri="{9D8B030D-6E8A-4147-A177-3AD203B41FA5}">
                      <a16:colId xmlns:a16="http://schemas.microsoft.com/office/drawing/2014/main" val="3979498788"/>
                    </a:ext>
                  </a:extLst>
                </a:gridCol>
                <a:gridCol w="1407366">
                  <a:extLst>
                    <a:ext uri="{9D8B030D-6E8A-4147-A177-3AD203B41FA5}">
                      <a16:colId xmlns:a16="http://schemas.microsoft.com/office/drawing/2014/main" val="3246364779"/>
                    </a:ext>
                  </a:extLst>
                </a:gridCol>
                <a:gridCol w="1272707">
                  <a:extLst>
                    <a:ext uri="{9D8B030D-6E8A-4147-A177-3AD203B41FA5}">
                      <a16:colId xmlns:a16="http://schemas.microsoft.com/office/drawing/2014/main" val="3279441647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CL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2024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2023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8847055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Lenguaje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682,1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585,6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1924996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Matemática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576,78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606,2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1873563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effectLst/>
                        </a:rPr>
                        <a:t>PROMEDIO</a:t>
                      </a:r>
                      <a:endParaRPr lang="es-C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629,4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596,8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5189636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effectLst/>
                        </a:rPr>
                        <a:t>Historia y CS. Sociales</a:t>
                      </a:r>
                      <a:endParaRPr lang="es-C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501,7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484,9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2848473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effectLst/>
                        </a:rPr>
                        <a:t>Ciencias</a:t>
                      </a:r>
                      <a:endParaRPr lang="es-C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 </a:t>
                      </a:r>
                      <a:endParaRPr lang="es-C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525</a:t>
                      </a:r>
                      <a:endParaRPr lang="es-C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effectLst/>
                        </a:rPr>
                        <a:t> </a:t>
                      </a:r>
                      <a:endParaRPr lang="es-CL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effectLst/>
                        </a:rPr>
                        <a:t>484,6</a:t>
                      </a:r>
                      <a:endParaRPr lang="es-C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2787244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CEA43CE-7474-A89A-1C8B-8ABD9C5C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707" y="577730"/>
            <a:ext cx="8622365" cy="11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60685" y="3716672"/>
            <a:ext cx="6767853" cy="914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Resultados Prueba </a:t>
            </a: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SIMCE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A3D69-3037-1DB0-A4D1-60705385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99" y="624247"/>
            <a:ext cx="9723406" cy="1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549649" y="3709239"/>
            <a:ext cx="10170694" cy="2127656"/>
          </a:xfr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“POR LA SENDA DEL SABER Y DEL SERVIR, LÍDERES DEL MAÑANA”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400989" y="2430216"/>
            <a:ext cx="4829903" cy="819149"/>
          </a:xfrm>
        </p:spPr>
        <p:txBody>
          <a:bodyPr>
            <a:normAutofit/>
          </a:bodyPr>
          <a:lstStyle/>
          <a:p>
            <a:r>
              <a:rPr lang="es-CL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LEMA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4D6548-4695-0B35-3254-61269F57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4" y="398983"/>
            <a:ext cx="5435600" cy="32199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C36A10-BC62-D37A-0F59-D91FD611D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5596"/>
            <a:ext cx="5444564" cy="2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463096" y="6131738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www.simce.cl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8CA212-0EB4-444F-BA73-1CB9E76FDD6F}"/>
              </a:ext>
            </a:extLst>
          </p:cNvPr>
          <p:cNvSpPr txBox="1"/>
          <p:nvPr/>
        </p:nvSpPr>
        <p:spPr>
          <a:xfrm>
            <a:off x="1445342" y="5560142"/>
            <a:ext cx="73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OBS: AÑOS 2019 Y 2020 NO SE TIENE INFORMACIÓN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6DEF1DE-405C-2F28-E00E-4AC172E7B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8490"/>
              </p:ext>
            </p:extLst>
          </p:nvPr>
        </p:nvGraphicFramePr>
        <p:xfrm>
          <a:off x="3698175" y="2146576"/>
          <a:ext cx="6514771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810">
                  <a:extLst>
                    <a:ext uri="{9D8B030D-6E8A-4147-A177-3AD203B41FA5}">
                      <a16:colId xmlns:a16="http://schemas.microsoft.com/office/drawing/2014/main" val="1942791619"/>
                    </a:ext>
                  </a:extLst>
                </a:gridCol>
                <a:gridCol w="1482575">
                  <a:extLst>
                    <a:ext uri="{9D8B030D-6E8A-4147-A177-3AD203B41FA5}">
                      <a16:colId xmlns:a16="http://schemas.microsoft.com/office/drawing/2014/main" val="43422438"/>
                    </a:ext>
                  </a:extLst>
                </a:gridCol>
                <a:gridCol w="1628693">
                  <a:extLst>
                    <a:ext uri="{9D8B030D-6E8A-4147-A177-3AD203B41FA5}">
                      <a16:colId xmlns:a16="http://schemas.microsoft.com/office/drawing/2014/main" val="1200266310"/>
                    </a:ext>
                  </a:extLst>
                </a:gridCol>
                <a:gridCol w="1628693">
                  <a:extLst>
                    <a:ext uri="{9D8B030D-6E8A-4147-A177-3AD203B41FA5}">
                      <a16:colId xmlns:a16="http://schemas.microsoft.com/office/drawing/2014/main" val="3523777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sz="1200" kern="100" dirty="0">
                          <a:effectLst/>
                        </a:rPr>
                        <a:t>Área/año</a:t>
                      </a:r>
                      <a:endParaRPr lang="es-CL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2018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2022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2023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979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Comprensión Lectora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-----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297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 dirty="0">
                          <a:effectLst/>
                        </a:rPr>
                        <a:t>285</a:t>
                      </a:r>
                    </a:p>
                    <a:p>
                      <a:pPr algn="ctr"/>
                      <a:r>
                        <a:rPr lang="es-CL" sz="1200" kern="100" dirty="0">
                          <a:effectLst/>
                        </a:rPr>
                        <a:t> </a:t>
                      </a:r>
                      <a:endParaRPr lang="es-CL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96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Matemática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-----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267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 dirty="0">
                          <a:effectLst/>
                        </a:rPr>
                        <a:t>271</a:t>
                      </a:r>
                    </a:p>
                    <a:p>
                      <a:pPr algn="ctr"/>
                      <a:r>
                        <a:rPr lang="es-CL" sz="1200" kern="100" dirty="0">
                          <a:effectLst/>
                        </a:rPr>
                        <a:t> </a:t>
                      </a:r>
                      <a:endParaRPr lang="es-CL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16982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942EC3B-AD30-9454-FE28-0C98E36D8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06365"/>
              </p:ext>
            </p:extLst>
          </p:nvPr>
        </p:nvGraphicFramePr>
        <p:xfrm>
          <a:off x="904077" y="4095244"/>
          <a:ext cx="652703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150">
                  <a:extLst>
                    <a:ext uri="{9D8B030D-6E8A-4147-A177-3AD203B41FA5}">
                      <a16:colId xmlns:a16="http://schemas.microsoft.com/office/drawing/2014/main" val="602907860"/>
                    </a:ext>
                  </a:extLst>
                </a:gridCol>
                <a:gridCol w="1485366">
                  <a:extLst>
                    <a:ext uri="{9D8B030D-6E8A-4147-A177-3AD203B41FA5}">
                      <a16:colId xmlns:a16="http://schemas.microsoft.com/office/drawing/2014/main" val="1408405717"/>
                    </a:ext>
                  </a:extLst>
                </a:gridCol>
                <a:gridCol w="1631758">
                  <a:extLst>
                    <a:ext uri="{9D8B030D-6E8A-4147-A177-3AD203B41FA5}">
                      <a16:colId xmlns:a16="http://schemas.microsoft.com/office/drawing/2014/main" val="1107660431"/>
                    </a:ext>
                  </a:extLst>
                </a:gridCol>
                <a:gridCol w="1631758">
                  <a:extLst>
                    <a:ext uri="{9D8B030D-6E8A-4147-A177-3AD203B41FA5}">
                      <a16:colId xmlns:a16="http://schemas.microsoft.com/office/drawing/2014/main" val="1230802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sz="1200" kern="100">
                          <a:effectLst/>
                        </a:rPr>
                        <a:t>Área/año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2018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2022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2023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404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Comprensión Lectora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 dirty="0">
                          <a:effectLst/>
                        </a:rPr>
                        <a:t>297</a:t>
                      </a:r>
                      <a:endParaRPr lang="es-CL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247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264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539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Matemática</a:t>
                      </a:r>
                    </a:p>
                    <a:p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353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268</a:t>
                      </a:r>
                    </a:p>
                    <a:p>
                      <a:pPr algn="ctr"/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s-CL" sz="1200" kern="100" dirty="0">
                          <a:effectLst/>
                        </a:rPr>
                        <a:t>298</a:t>
                      </a:r>
                      <a:endParaRPr lang="es-CL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979671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62D2C9BF-5ECD-7923-E701-CB545D48424A}"/>
              </a:ext>
            </a:extLst>
          </p:cNvPr>
          <p:cNvSpPr txBox="1"/>
          <p:nvPr/>
        </p:nvSpPr>
        <p:spPr>
          <a:xfrm>
            <a:off x="762762" y="253192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4° BÁSICO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9A8225C-B63B-9777-8D78-228566FBFBEB}"/>
              </a:ext>
            </a:extLst>
          </p:cNvPr>
          <p:cNvSpPr txBox="1"/>
          <p:nvPr/>
        </p:nvSpPr>
        <p:spPr>
          <a:xfrm>
            <a:off x="8335509" y="454712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2° MEDIO</a:t>
            </a:r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78AFF1D1-98B8-E6F5-25CA-89F0B6E5F728}"/>
              </a:ext>
            </a:extLst>
          </p:cNvPr>
          <p:cNvSpPr/>
          <p:nvPr/>
        </p:nvSpPr>
        <p:spPr>
          <a:xfrm>
            <a:off x="2797293" y="2640169"/>
            <a:ext cx="757276" cy="2379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lecha izquierda 21">
            <a:extLst>
              <a:ext uri="{FF2B5EF4-FFF2-40B4-BE49-F238E27FC236}">
                <a16:creationId xmlns:a16="http://schemas.microsoft.com/office/drawing/2014/main" id="{9554BF42-33FD-D324-5094-87523FA64DB8}"/>
              </a:ext>
            </a:extLst>
          </p:cNvPr>
          <p:cNvSpPr/>
          <p:nvPr/>
        </p:nvSpPr>
        <p:spPr>
          <a:xfrm>
            <a:off x="7534141" y="4688264"/>
            <a:ext cx="746974" cy="2308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B79D09A-64CE-215C-6EC1-50E63674C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29" y="542859"/>
            <a:ext cx="10128748" cy="14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16318" y="2193533"/>
            <a:ext cx="3938261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 NIVEL 4° BÁSICO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527452" y="5565456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www.simce.cl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8D4F7C-6D56-E8B5-C36B-D7D22995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13" y="1986605"/>
            <a:ext cx="5795494" cy="16838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38D44D-1703-D2EC-03C9-50A8BCAD1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91" y="3670501"/>
            <a:ext cx="6402608" cy="2070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0A6231-A9D8-C096-2CAA-FD1CC29F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318" y="548089"/>
            <a:ext cx="9878789" cy="1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16318" y="2193533"/>
            <a:ext cx="3938261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 NIVEL 4° BÁSICO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527452" y="5565456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www.simce.cl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F9BD5F-6841-C24E-78E8-7D2F305B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369" y="2193533"/>
            <a:ext cx="6105697" cy="17740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854110-FE60-33F1-C31C-D7F6A5D1C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91" y="3967559"/>
            <a:ext cx="6415486" cy="18640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A23515-0E93-BEC3-298E-99908A068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379" y="688641"/>
            <a:ext cx="9918796" cy="13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16318" y="2193533"/>
            <a:ext cx="3938261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 NIVEL 2° MEDIO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527452" y="5565456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www.simce.cl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64DB20-464F-BFAC-92C3-E45BE4C8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42" y="2101718"/>
            <a:ext cx="5809065" cy="14910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368C58-B9CE-6659-6401-B201B98BD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05" y="3703193"/>
            <a:ext cx="5809065" cy="18622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E723E8-7CD6-610F-829B-C5AB25764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161" y="583094"/>
            <a:ext cx="9351720" cy="14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/>
          <p:cNvSpPr txBox="1">
            <a:spLocks/>
          </p:cNvSpPr>
          <p:nvPr/>
        </p:nvSpPr>
        <p:spPr>
          <a:xfrm>
            <a:off x="7811959" y="5348095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www.mineduc.cl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E20ADE-56D1-7C95-DC01-A1FE673A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49" y="2074595"/>
            <a:ext cx="5503482" cy="1622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41F729-1C23-AE03-5160-F5DD3051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66" y="3813538"/>
            <a:ext cx="6005759" cy="177023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3CD972C-07F4-D2AD-F3C8-0816152F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318" y="2193533"/>
            <a:ext cx="3938261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 NIVEL 2° MEDIO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F5790A-CF48-8543-5A0C-63FBE866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378" y="736624"/>
            <a:ext cx="9568235" cy="12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310956" y="570978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</a:p>
          <a:p>
            <a:r>
              <a:rPr lang="es-C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www.edufacil.cl</a:t>
            </a:r>
          </a:p>
          <a:p>
            <a:r>
              <a:rPr lang="es-C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www.sige.cl</a:t>
            </a:r>
          </a:p>
          <a:p>
            <a:endParaRPr lang="es-CL" dirty="0">
              <a:solidFill>
                <a:prstClr val="black"/>
              </a:solidFill>
              <a:latin typeface="Rockwell" panose="02060603020205020403"/>
            </a:endParaRPr>
          </a:p>
          <a:p>
            <a:endParaRPr lang="es-CL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93176" y="3583999"/>
            <a:ext cx="4085449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 EFICIENCIA INTERNA 2023</a:t>
            </a:r>
            <a:endParaRPr lang="es-E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F5DCCCA-962D-4F9A-8ABC-C4DB65C9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73062"/>
              </p:ext>
            </p:extLst>
          </p:nvPr>
        </p:nvGraphicFramePr>
        <p:xfrm>
          <a:off x="5022762" y="2782819"/>
          <a:ext cx="5641145" cy="2862725"/>
        </p:xfrm>
        <a:graphic>
          <a:graphicData uri="http://schemas.openxmlformats.org/drawingml/2006/table">
            <a:tbl>
              <a:tblPr/>
              <a:tblGrid>
                <a:gridCol w="234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25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Ítem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49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Tasa de Repitencia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1,1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0,73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9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 Asistencia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99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81,6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85,6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49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Tasa de Retiro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0,23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1,45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1,2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371D9BB-5572-456D-847B-A2EC9472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4" y="559852"/>
            <a:ext cx="10506004" cy="21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06193" y="3687750"/>
            <a:ext cx="8715436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182880" tIns="0">
            <a:no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RESULTADOS </a:t>
            </a: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GESTIÓN DE RECURSOS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220822-E0C2-3083-9977-BF47A8ED5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66" y="740156"/>
            <a:ext cx="10798049" cy="22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0847" y="2476561"/>
            <a:ext cx="5791201" cy="7600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Objetivo Estratégico:</a:t>
            </a:r>
            <a:endParaRPr lang="es-CL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3768" y="3625087"/>
            <a:ext cx="10547302" cy="2501439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el perfeccionamiento/capacitación en coherencia con los requerimientos y necesidades pedagógicas de los docentes y de las debilidades detectadas en las diferentes evaluaciones, a través de un Plan Estratégico de Capacitación que incorpore el Diagnóstico, Implementación de Talleres, Acompañamiento al Aula, Retroalimentación, etc. con el objetivo de fortalecer las prácticas pedagógicas.</a:t>
            </a:r>
            <a:endParaRPr lang="es-CL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L" sz="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73768" y="3245476"/>
            <a:ext cx="10805361" cy="2112135"/>
          </a:xfrm>
          <a:prstGeom prst="rect">
            <a:avLst/>
          </a:prstGeom>
          <a:ln w="28575">
            <a:noFill/>
            <a:prstDash val="sysDot"/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r>
              <a:rPr lang="es-ES" sz="1600" b="1" dirty="0">
                <a:solidFill>
                  <a:prstClr val="white"/>
                </a:solidFill>
                <a:latin typeface="Century Gothic" panose="020B0502020202020204"/>
              </a:rPr>
              <a:t> </a:t>
            </a:r>
            <a:endParaRPr lang="es-CL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-174625" algn="just"/>
            <a:endParaRPr lang="es-C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53B83E-FCF7-3395-9DEE-FCBD0442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89" y="669921"/>
            <a:ext cx="10352221" cy="16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66F46F-0AB3-228E-74BC-9E8047B5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2382592"/>
            <a:ext cx="11107494" cy="3593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684CBB-85CA-C80F-18C5-B3F7205B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18" y="572730"/>
            <a:ext cx="10527406" cy="18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Información: Becas </a:t>
            </a:r>
            <a:endParaRPr lang="es-CL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F5DCCCA-962D-4F9A-8ABC-C4DB65C9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78594"/>
              </p:ext>
            </p:extLst>
          </p:nvPr>
        </p:nvGraphicFramePr>
        <p:xfrm>
          <a:off x="3185170" y="2017889"/>
          <a:ext cx="4050899" cy="2862725"/>
        </p:xfrm>
        <a:graphic>
          <a:graphicData uri="http://schemas.openxmlformats.org/drawingml/2006/table">
            <a:tbl>
              <a:tblPr/>
              <a:tblGrid>
                <a:gridCol w="275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25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Ítem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49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Alumnos</a:t>
                      </a:r>
                      <a:r>
                        <a:rPr lang="es-C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Prioritarios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476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9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Alumnos</a:t>
                      </a:r>
                      <a:r>
                        <a:rPr lang="es-C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51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49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Alumnos</a:t>
                      </a:r>
                      <a:r>
                        <a:rPr lang="es-C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74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105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784822" y="2419571"/>
            <a:ext cx="10559603" cy="3201300"/>
          </a:xfrm>
          <a:ln w="28575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lvl="0"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Acompañamiento a la persona en sus dimensiones educativa, pastoral, vocacional y social.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Formación Académica de calidad orientada a aportar a nuestra sociedad.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Sana Convivencia y Pertenencia.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Comunidad educativa participativa, dialogante e inclusiva</a:t>
            </a:r>
            <a:endParaRPr lang="es-CL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612617" y="1863352"/>
            <a:ext cx="5464133" cy="5562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Nuestros Sellos: IDENTIDAD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9A6E34-D5BD-36B5-8B35-303197C3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" y="428186"/>
            <a:ext cx="5439882" cy="14622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CEBA56-3315-2D93-5A7B-D70F3898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5596"/>
            <a:ext cx="5248425" cy="19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900121" y="2844257"/>
            <a:ext cx="4555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Brindar a los jóvenes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enseñanza católica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excelencia académica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para que éstos desarrollen sus capacidades personales y se sientan llamados a ponerlas al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de la iglesia y sociedad.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6096000" y="2844257"/>
            <a:ext cx="4764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i="1" dirty="0">
                <a:solidFill>
                  <a:srgbClr val="002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RAFAEL ARCÁNGEL, </a:t>
            </a:r>
          </a:p>
          <a:p>
            <a:pPr algn="ctr"/>
            <a:r>
              <a:rPr lang="es-CL" sz="2400" b="1" i="1" dirty="0">
                <a:solidFill>
                  <a:srgbClr val="002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BUEN ÁNGEL DE DIOS”  NOS EXHORTA </a:t>
            </a:r>
          </a:p>
          <a:p>
            <a:pPr algn="ctr"/>
            <a:endParaRPr lang="es-C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la formación de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personas de bien 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y a su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acompañamiento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tanto en el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plano espiritual como humano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201382" y="1970856"/>
            <a:ext cx="3953435" cy="735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 ES…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147710-4D75-820A-ADE8-7C38B240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5" y="465596"/>
            <a:ext cx="5155433" cy="14264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286F43-6FDC-692E-55C4-4BFAA2B9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08" y="478475"/>
            <a:ext cx="5693556" cy="13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3226" y="3820660"/>
            <a:ext cx="7876256" cy="1754354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800" i="1" dirty="0">
                <a:solidFill>
                  <a:schemeClr val="tx1"/>
                </a:solidFill>
                <a:latin typeface="Copperplate Gothic Bold" pitchFamily="34" charset="0"/>
              </a:rPr>
              <a:t>ÁREA GESTIÓN DE LIDERAZGO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AE81BC-C6C6-D2F1-6EE1-AE3DC174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36" y="611368"/>
            <a:ext cx="9528024" cy="21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2998" y="2249713"/>
            <a:ext cx="6023429" cy="67181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Estratégico:</a:t>
            </a:r>
            <a:endParaRPr lang="es-CL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5455" y="3580130"/>
            <a:ext cx="9341089" cy="2211895"/>
          </a:xfrm>
          <a:ln w="28575">
            <a:noFill/>
            <a:prstDash val="sysDot"/>
          </a:ln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El Equipo Directivo instala y promueve una cultura evaluativa, por medio de un Plan de monitoreo y seguimiento de las acciones educativas del Establecimiento, que incluya la auto y heteroevaluación para asegurar una mejora continua de la gestión escolar.</a:t>
            </a:r>
            <a:endParaRPr lang="es-C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es-ES" sz="2600" dirty="0">
                <a:latin typeface="+mj-lt"/>
              </a:rPr>
              <a:t> </a:t>
            </a:r>
            <a:endParaRPr lang="es-CL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AC4B22-8BD3-F2C4-6D80-96A00CDA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91" y="662883"/>
            <a:ext cx="9831946" cy="14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7546" y="1864749"/>
            <a:ext cx="6152576" cy="9357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de acción ejecutadas </a:t>
            </a:r>
            <a:b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durante el año 2023: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6824" y="1020325"/>
            <a:ext cx="10241469" cy="4881283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algn="just"/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454350" y="3074120"/>
            <a:ext cx="9024964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Reuniones de Equipo de Coordinación.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Cronograma de actividades y eventos pertinentes.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Revisión y ajuste presupuestario según corresponda.  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Programación de Reuniones de los distintos estamentos de la comunidad escolar.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35B010-22DB-3DA3-2F5F-56C890E8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07" y="528035"/>
            <a:ext cx="9904586" cy="14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3226" y="3820660"/>
            <a:ext cx="7876256" cy="1754354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800" i="1" dirty="0">
                <a:solidFill>
                  <a:schemeClr val="tx1"/>
                </a:solidFill>
                <a:latin typeface="Copperplate Gothic Bold" pitchFamily="34" charset="0"/>
              </a:rPr>
              <a:t>ÁREA DE GESTIÓN CURRICULAR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EA8EE4-FF9E-EB1C-6EDA-6C4174D0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19" y="642131"/>
            <a:ext cx="9278155" cy="19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44737" y="2443041"/>
            <a:ext cx="4157197" cy="57135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Estratégico: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1895" y="3311728"/>
            <a:ext cx="10547302" cy="2254883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L" sz="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52430" y="3335032"/>
            <a:ext cx="9486232" cy="2231579"/>
          </a:xfrm>
          <a:prstGeom prst="rect">
            <a:avLst/>
          </a:prstGeom>
          <a:ln w="28575">
            <a:noFill/>
            <a:prstDash val="sysDot"/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spcBef>
                <a:spcPts val="0"/>
              </a:spcBef>
              <a:buClrTx/>
              <a:buSzTx/>
              <a:buFont typeface="Wingdings 2"/>
              <a:buNone/>
              <a:tabLst>
                <a:tab pos="4303713" algn="l"/>
              </a:tabLst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Consolidar la acción docente en el aula, mediante un sistema de apoyo (coordinación, planificación, monitoreo y evaluación del Proceso de Enseñanza Aprendizaje), con la finalidad de mejorar las oportunidades de aprendizaje de todos los estudiantes.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r>
              <a:rPr lang="es-ES" sz="1600" b="1" dirty="0">
                <a:solidFill>
                  <a:prstClr val="white"/>
                </a:solidFill>
                <a:latin typeface="Century Gothic" panose="020B0502020202020204"/>
              </a:rPr>
              <a:t> </a:t>
            </a:r>
            <a:endParaRPr lang="es-CL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-174625" algn="just"/>
            <a:endParaRPr lang="es-C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893504-2BEC-3B20-7A3D-BD7664F1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29" y="662883"/>
            <a:ext cx="9385520" cy="1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20974</TotalTime>
  <Words>908</Words>
  <Application>Microsoft Office PowerPoint</Application>
  <PresentationFormat>Panorámica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Calibri</vt:lpstr>
      <vt:lpstr>Century Gothic</vt:lpstr>
      <vt:lpstr>Copperplate Gothic Bold</vt:lpstr>
      <vt:lpstr>Lucida Calligraphy</vt:lpstr>
      <vt:lpstr>Rockwell</vt:lpstr>
      <vt:lpstr>Times New Roman</vt:lpstr>
      <vt:lpstr>Verdana</vt:lpstr>
      <vt:lpstr>Wingdings</vt:lpstr>
      <vt:lpstr>Wingdings 2</vt:lpstr>
      <vt:lpstr>Aspecto</vt:lpstr>
      <vt:lpstr>Presentación de PowerPoint</vt:lpstr>
      <vt:lpstr>NUESTRO LEMA</vt:lpstr>
      <vt:lpstr>Nuestros Sellos: IDENTIDAD</vt:lpstr>
      <vt:lpstr>Presentación de PowerPoint</vt:lpstr>
      <vt:lpstr>ÁREA GESTIÓN DE LIDERAZGO</vt:lpstr>
      <vt:lpstr>Objetivo Estratégico:</vt:lpstr>
      <vt:lpstr>Líneas de acción ejecutadas  durante el año 2023:</vt:lpstr>
      <vt:lpstr>ÁREA DE GESTIÓN CURRICULAR</vt:lpstr>
      <vt:lpstr>Objetivo Estratégico:</vt:lpstr>
      <vt:lpstr>Líneas de acción ejecutadas durante el año 2023:</vt:lpstr>
      <vt:lpstr>Presentación de PowerPoint</vt:lpstr>
      <vt:lpstr>ÁREA DE GESTIÓN CONVIVENCIA ESCOLAR</vt:lpstr>
      <vt:lpstr>Objetivo Estratégico:</vt:lpstr>
      <vt:lpstr>Líneas de acción ejecutadas durante el año 2023:</vt:lpstr>
      <vt:lpstr>Presentación de PowerPoint</vt:lpstr>
      <vt:lpstr>¿CÓMO NOS FUE?...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Estratégico:</vt:lpstr>
      <vt:lpstr>Presentación de PowerPoint</vt:lpstr>
      <vt:lpstr>Información: Becas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UTP2</dc:creator>
  <cp:lastModifiedBy>Carolina Garcés Vásquez</cp:lastModifiedBy>
  <cp:revision>234</cp:revision>
  <cp:lastPrinted>2017-06-20T15:51:55Z</cp:lastPrinted>
  <dcterms:created xsi:type="dcterms:W3CDTF">2015-06-08T11:58:49Z</dcterms:created>
  <dcterms:modified xsi:type="dcterms:W3CDTF">2024-03-26T17:19:15Z</dcterms:modified>
</cp:coreProperties>
</file>