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312" r:id="rId2"/>
    <p:sldId id="299" r:id="rId3"/>
    <p:sldId id="353" r:id="rId4"/>
    <p:sldId id="354" r:id="rId5"/>
    <p:sldId id="355" r:id="rId6"/>
    <p:sldId id="326" r:id="rId7"/>
    <p:sldId id="331" r:id="rId8"/>
    <p:sldId id="319" r:id="rId9"/>
    <p:sldId id="320" r:id="rId10"/>
    <p:sldId id="321" r:id="rId11"/>
    <p:sldId id="322" r:id="rId12"/>
    <p:sldId id="323" r:id="rId13"/>
    <p:sldId id="324" r:id="rId14"/>
    <p:sldId id="367" r:id="rId15"/>
    <p:sldId id="368" r:id="rId16"/>
    <p:sldId id="263" r:id="rId17"/>
    <p:sldId id="264" r:id="rId18"/>
    <p:sldId id="356" r:id="rId19"/>
    <p:sldId id="334" r:id="rId20"/>
    <p:sldId id="342" r:id="rId21"/>
    <p:sldId id="343" r:id="rId22"/>
    <p:sldId id="344" r:id="rId23"/>
    <p:sldId id="345" r:id="rId24"/>
    <p:sldId id="357" r:id="rId25"/>
    <p:sldId id="369" r:id="rId26"/>
    <p:sldId id="351" r:id="rId27"/>
    <p:sldId id="284" r:id="rId28"/>
    <p:sldId id="349" r:id="rId29"/>
    <p:sldId id="337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08C"/>
    <a:srgbClr val="97D256"/>
    <a:srgbClr val="580000"/>
    <a:srgbClr val="002611"/>
    <a:srgbClr val="49701E"/>
    <a:srgbClr val="FFC611"/>
    <a:srgbClr val="008A3E"/>
    <a:srgbClr val="512373"/>
    <a:srgbClr val="FFDC6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5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23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</p:spPr>
        <p:txBody>
          <a:bodyPr>
            <a:normAutofit/>
          </a:bodyPr>
          <a:lstStyle/>
          <a:p>
            <a:pPr lvl="0"/>
            <a:endParaRPr lang="es-ES" noProof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49B9-B7C7-4EE6-85AA-979D6A64868D}" type="slidenum">
              <a:rPr lang="es-ES">
                <a:solidFill>
                  <a:srgbClr val="E3DED1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1178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1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9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5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0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1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5751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C04F5F-7DB3-449A-BCD0-3BB04F12313D}" type="datetimeFigureOut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22/03/2023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D2B66F3-CB4D-463A-8376-EC61F3244E1B}" type="slidenum">
              <a:rPr lang="es-MX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MX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emre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c.cl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c.cl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hyperlink" Target="http://www.mineduc.c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hyperlink" Target="http://www.mineduc.c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4379" y="5583065"/>
            <a:ext cx="541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000" b="1" dirty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“Por la senda del saber y del servir,    </a:t>
            </a:r>
          </a:p>
          <a:p>
            <a:pPr algn="r"/>
            <a:r>
              <a:rPr lang="es-CL" sz="2000" b="1" dirty="0">
                <a:solidFill>
                  <a:schemeClr val="tx2">
                    <a:lumMod val="75000"/>
                  </a:schemeClr>
                </a:solidFill>
                <a:latin typeface="Lucida Calligraphy" pitchFamily="66" charset="0"/>
              </a:rPr>
              <a:t>                      líderes del mañana”.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664229" y="3828739"/>
            <a:ext cx="7527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CUENTA </a:t>
            </a:r>
          </a:p>
          <a:p>
            <a:pPr algn="ctr"/>
            <a:r>
              <a:rPr lang="es-CL" sz="54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PÚBLICA 2023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65" y="455254"/>
            <a:ext cx="5502754" cy="33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C15E182-D321-4213-A76A-8C3F47154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2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4916" y="2041059"/>
            <a:ext cx="7707085" cy="51015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Líneas de acción ejecutadas durante el año 2022</a:t>
            </a:r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C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229" y="2614730"/>
            <a:ext cx="11219542" cy="3829614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Aplicación y desarrollo de la Priorización curricular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Lineamientos del trabajo pedagógico, basados en los criterios emanados de la Unidad de Currículum y Evaluación.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Acompañamiento técnico en uso de plataformas, monitoreo y evaluaciones.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Gestionar capacitaciones internas (autocapacitaciones).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Coordinación en tiempos de conexión sincrónica.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Monitoreo de estudiantes rezagados</a:t>
            </a:r>
          </a:p>
          <a:p>
            <a:pPr marL="0" indent="0" algn="just">
              <a:buNone/>
            </a:pPr>
            <a:endParaRPr lang="es-CL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E168B49-2184-484A-B559-882A07FD6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4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80281" y="2238256"/>
            <a:ext cx="10194118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Articulaci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ón del trabajo colaborativo entre profesores de aula y Educación Diferencial (PIE).</a:t>
            </a:r>
            <a:endParaRPr lang="es-C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Utilización  de aulas virtuales (</a:t>
            </a:r>
            <a:r>
              <a:rPr lang="es-C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65176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Apoyo  a los docentes mediante entrevistas en  distintos momentos del  proceso educativo, la efectividad de la labor educativa y coordinación con departamentos</a:t>
            </a:r>
            <a:endParaRPr lang="es-C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76" lvl="0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pedagógico de la Informática Educativa. </a:t>
            </a:r>
          </a:p>
          <a:p>
            <a:pPr marL="265176" lvl="0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en Olimpiadas de Matemática, Química, Debates Interescolares, y otros.</a:t>
            </a:r>
          </a:p>
          <a:p>
            <a:pPr marL="265176" lvl="0" indent="-265176" algn="just">
              <a:spcBef>
                <a:spcPts val="250"/>
              </a:spcBef>
              <a:buClr>
                <a:srgbClr val="4A66AC"/>
              </a:buClr>
              <a:buSzPct val="80000"/>
              <a:buFont typeface="Wingdings 2"/>
              <a:buChar char="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en proceso de electividad de Asignaturas de Profundización, para estudiantes de 2° y 3° medios.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4910BF9-C6B6-4402-B569-EED46D732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1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83226" y="3777117"/>
            <a:ext cx="7876256" cy="1754354"/>
          </a:xfr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63500" h="196850"/>
            <a:contourClr>
              <a:schemeClr val="accent2">
                <a:lumMod val="75000"/>
              </a:schemeClr>
            </a:contourClr>
          </a:sp3d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800" i="1" dirty="0">
                <a:solidFill>
                  <a:schemeClr val="tx1"/>
                </a:solidFill>
                <a:latin typeface="Copperplate Gothic Bold" pitchFamily="34" charset="0"/>
              </a:rPr>
              <a:t>ÁREA DE GESTIÓN CONVIVENCIA ESCOLAR</a:t>
            </a: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4B19EA-0263-4BD0-8DF1-87AEF404A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96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49237" y="2403867"/>
            <a:ext cx="3764250" cy="4784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Estratégico:</a:t>
            </a:r>
            <a:endParaRPr lang="es-C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5863" y="3305577"/>
            <a:ext cx="10547797" cy="2597919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Asegurar el desarrollo de habilidades para la resolución de conflictos, hábitos de vida saludable y prevención de conductas de riesgo, mediante la implementación de un Plan de Formación que contempla las áreas de Orientación, Convivencia Escolar y Pastoral, con el fin de construir un sentido de pertenencia de todos los miembros de la Comunidad Educativa, en un ambiente de respeto y valoración mutua.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4147EBB-9EC3-4B48-B274-B000ED37E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87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9240" y="1509505"/>
            <a:ext cx="7448750" cy="54845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Líneas de acción ejecutadas durante el año 2021:</a:t>
            </a:r>
            <a:endParaRPr lang="es-C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07984" y="2057956"/>
            <a:ext cx="11098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1. Fichas individuales</a:t>
            </a:r>
          </a:p>
          <a:p>
            <a:pPr marL="342900" indent="-342900" algn="just">
              <a:buFontTx/>
              <a:buChar char="-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Mantención de un kardex con fichas individuales actualizadas de cada estudiante que presenta dificultades sociales, afectivas, conductuales y en riesgo de desertar. </a:t>
            </a:r>
          </a:p>
          <a:p>
            <a:pPr marL="342900" indent="-342900" algn="just">
              <a:buFontTx/>
              <a:buChar char="-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Acompañamiento a estudiantes, en el ámbito socioemocional, por equipo </a:t>
            </a:r>
            <a:r>
              <a:rPr lang="es-CL" sz="2000" dirty="0" err="1">
                <a:latin typeface="Arial" panose="020B0604020202020204" pitchFamily="34" charset="0"/>
                <a:cs typeface="Arial" panose="020B0604020202020204" pitchFamily="34" charset="0"/>
              </a:rPr>
              <a:t>sico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-social.</a:t>
            </a:r>
          </a:p>
          <a:p>
            <a:pPr marL="342900" indent="-342900" algn="just">
              <a:buFontTx/>
              <a:buChar char="-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Intervenciones y derivaciones de casos.</a:t>
            </a:r>
          </a:p>
          <a:p>
            <a:pPr marL="342900" indent="-342900" algn="just">
              <a:buFontTx/>
              <a:buChar char="-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Trabajo coordinado desde Orientación, Convivencia y Psicología. </a:t>
            </a:r>
          </a:p>
          <a:p>
            <a:pPr algn="just"/>
            <a:endParaRPr lang="es-C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2. Plan de formación de los estudiantes.</a:t>
            </a:r>
          </a:p>
          <a:p>
            <a:pPr algn="just"/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- Elaboración y Monitoreo del Plan de Formación de los estudiantes, conformado por: el plan de gestión de convivencia escolar 2022, Planificación depto. de Orientación 2022 y Planificación estratégica Departamento de Pastoral 2022.</a:t>
            </a:r>
          </a:p>
          <a:p>
            <a:pPr algn="just"/>
            <a:endParaRPr lang="es-CL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444B2D-407E-4BF9-8929-B0645C081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6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9996" y="3202775"/>
            <a:ext cx="11152116" cy="2757250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algn="just"/>
            <a:endParaRPr lang="es-C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s-C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Prevenir de conductas de riesgo.</a:t>
            </a:r>
            <a:endParaRPr lang="es-C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 de Prevención y Talleres referidos a consumo de drogas, Bullying y ciberbullying. </a:t>
            </a: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Celebraciones día de la Convivencia, día de la Inclusión y la diversidad, </a:t>
            </a:r>
            <a:r>
              <a:rPr lang="es-C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tripantu</a:t>
            </a: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s-CL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s-CL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Trabajo focalizado.</a:t>
            </a:r>
            <a:endParaRPr lang="es-C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con redes de apoyo externa. </a:t>
            </a:r>
          </a:p>
          <a:p>
            <a:pPr lvl="0">
              <a:spcBef>
                <a:spcPts val="0"/>
              </a:spcBef>
              <a:buClrTx/>
              <a:buSzTx/>
              <a:buFontTx/>
              <a:buChar char="-"/>
            </a:pPr>
            <a:r>
              <a:rPr lang="es-C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Charlas virtuales de Universidades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99830" y="2664279"/>
            <a:ext cx="11053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4. Formar hábitos de vida saludable.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Talleres de promoción de hábitos de vida saludable en tiempos de pandemia</a:t>
            </a:r>
          </a:p>
          <a:p>
            <a:pPr algn="just"/>
            <a:endParaRPr lang="es-C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800" dirty="0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D412406-4AA8-4C15-BA39-50BEE15B29E7}"/>
              </a:ext>
            </a:extLst>
          </p:cNvPr>
          <p:cNvSpPr txBox="1"/>
          <p:nvPr/>
        </p:nvSpPr>
        <p:spPr>
          <a:xfrm>
            <a:off x="748480" y="1528884"/>
            <a:ext cx="106962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3. Promover el desarrollo de habilidades para la resolución de conflictos.</a:t>
            </a:r>
          </a:p>
          <a:p>
            <a:pPr marL="342900" indent="-342900" algn="just">
              <a:buFontTx/>
              <a:buChar char="-"/>
            </a:pP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Asesoría a profesores jefe (Depto. Orientación)</a:t>
            </a:r>
          </a:p>
          <a:p>
            <a:pPr marL="342900" indent="-342900" algn="just">
              <a:buFontTx/>
              <a:buChar char="-"/>
            </a:pP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Fortalecimiento en la formación en afectividad y sexualidad.</a:t>
            </a:r>
          </a:p>
          <a:p>
            <a:pPr marL="342900" indent="-342900" algn="just">
              <a:buFontTx/>
              <a:buChar char="-"/>
            </a:pP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Capacitación a docentes y asistentes en Resolución de conflictos.</a:t>
            </a:r>
            <a:endParaRPr lang="es-CL" sz="1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D23290-C9BA-424E-97A0-320A1F41D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0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26234" y="3599543"/>
            <a:ext cx="7772400" cy="1411288"/>
          </a:xfr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63500" h="196850"/>
            <a:contourClr>
              <a:schemeClr val="accent2">
                <a:lumMod val="75000"/>
              </a:schemeClr>
            </a:contourClr>
          </a:sp3d>
        </p:spPr>
        <p:txBody>
          <a:bodyPr/>
          <a:lstStyle/>
          <a:p>
            <a:pPr eaLnBrk="1" hangingPunct="1">
              <a:defRPr/>
            </a:pPr>
            <a:r>
              <a:rPr lang="es-ES" i="1" dirty="0">
                <a:solidFill>
                  <a:schemeClr val="tx1"/>
                </a:solidFill>
                <a:latin typeface="Copperplate Gothic Bold" pitchFamily="34" charset="0"/>
              </a:rPr>
              <a:t>¿CÓMO NOS FUE?...</a:t>
            </a: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35197E8-D1BC-4404-8746-4D4E8BD5A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7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3103" y="3716672"/>
            <a:ext cx="8715436" cy="9144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es-ES" sz="3200" b="1" i="1" dirty="0">
                <a:solidFill>
                  <a:schemeClr val="tx1"/>
                </a:solidFill>
              </a:rPr>
              <a:t>Resultados Prueba de Transición Universitaria (PDT)</a:t>
            </a:r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30C3F8-FF82-47D0-9A57-BCB05B54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60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tangl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990" y="1452269"/>
            <a:ext cx="2972719" cy="6008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DB60332-A2D1-4E9F-964F-DA10779ED2A8}"/>
              </a:ext>
            </a:extLst>
          </p:cNvPr>
          <p:cNvSpPr txBox="1"/>
          <p:nvPr/>
        </p:nvSpPr>
        <p:spPr>
          <a:xfrm>
            <a:off x="10523073" y="5457081"/>
            <a:ext cx="1605667" cy="40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Fuente: www.demre.cl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8A2D041-721E-4E4E-BC96-08ED738D7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242464-0EDB-1D29-7BD8-DFF7EF43C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8" y="1590649"/>
            <a:ext cx="8531525" cy="42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59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60685" y="3716672"/>
            <a:ext cx="6767853" cy="9144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es-ES" sz="3200" b="1" i="1" dirty="0">
                <a:solidFill>
                  <a:schemeClr val="tx1"/>
                </a:solidFill>
              </a:rPr>
              <a:t>Resultados Prueba </a:t>
            </a:r>
          </a:p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es-ES" sz="3200" b="1" i="1" dirty="0">
                <a:solidFill>
                  <a:schemeClr val="tx1"/>
                </a:solidFill>
              </a:rPr>
              <a:t>SIMCE 2018</a:t>
            </a: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5769834-C719-4018-8BDF-0C3D8A784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40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398983"/>
            <a:ext cx="5502634" cy="11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549649" y="3709239"/>
            <a:ext cx="10170694" cy="2127656"/>
          </a:xfr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CL" sz="48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</a:rPr>
              <a:t>“POR LA SENDA DEL SABER Y DEL SERVIR, LÍDERES DEL MAÑANA”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400989" y="1899618"/>
            <a:ext cx="4829903" cy="819149"/>
          </a:xfrm>
        </p:spPr>
        <p:txBody>
          <a:bodyPr>
            <a:normAutofit/>
          </a:bodyPr>
          <a:lstStyle/>
          <a:p>
            <a:r>
              <a:rPr lang="es-CL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LEMA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B7867CE-E379-4410-9794-1821F79B8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1" y="455254"/>
            <a:ext cx="5502634" cy="32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079382" y="2348977"/>
            <a:ext cx="6033235" cy="738511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s-CL" sz="2800" u="sng" dirty="0">
                <a:solidFill>
                  <a:schemeClr val="tx1"/>
                </a:solidFill>
              </a:rPr>
              <a:t>RESULTADOS </a:t>
            </a:r>
            <a:r>
              <a:rPr lang="es-CL" sz="2800" u="sng" dirty="0">
                <a:solidFill>
                  <a:schemeClr val="tx1"/>
                </a:solidFill>
                <a:effectLst/>
              </a:rPr>
              <a:t>SIMCE 2018 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8463096" y="6131738"/>
            <a:ext cx="3124655" cy="406261"/>
          </a:xfrm>
          <a:prstGeom prst="rect">
            <a:avLst/>
          </a:prstGeom>
          <a:pattFill prst="ltDnDiag">
            <a:fgClr>
              <a:srgbClr val="6BA42C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1600" b="1" i="1" dirty="0">
                <a:solidFill>
                  <a:srgbClr val="003300"/>
                </a:solidFill>
              </a:rPr>
              <a:t>FUENTE: </a:t>
            </a:r>
            <a:r>
              <a:rPr lang="es-CL" sz="1600" b="1" i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www.mineduc.cl</a:t>
            </a:r>
            <a:endParaRPr lang="es-CL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s-CL" sz="1600" b="1" i="1" dirty="0">
              <a:solidFill>
                <a:srgbClr val="003300"/>
              </a:solidFill>
            </a:endParaRPr>
          </a:p>
        </p:txBody>
      </p:sp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38723"/>
              </p:ext>
            </p:extLst>
          </p:nvPr>
        </p:nvGraphicFramePr>
        <p:xfrm>
          <a:off x="1186223" y="3627621"/>
          <a:ext cx="9830118" cy="1796071"/>
        </p:xfrm>
        <a:graphic>
          <a:graphicData uri="http://schemas.openxmlformats.org/drawingml/2006/table">
            <a:tbl>
              <a:tblPr/>
              <a:tblGrid>
                <a:gridCol w="792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5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5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5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456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3553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COMPRENSIÓN LECTORA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MATEMÁTICA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HISTORIA, GEOGRAFÍA Y CS. SOCIALES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CIENCIAS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79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79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284 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306 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0C8CA212-0EB4-444F-BA73-1CB9E76FDD6F}"/>
              </a:ext>
            </a:extLst>
          </p:cNvPr>
          <p:cNvSpPr txBox="1"/>
          <p:nvPr/>
        </p:nvSpPr>
        <p:spPr>
          <a:xfrm>
            <a:off x="1445342" y="5560142"/>
            <a:ext cx="732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OBS: AÑOS 2019 Y 2020 NO SE TIENE INFORMACIÓN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F2F6D1-C61A-4DE9-8586-B0BE2B9EB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6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8437" y="2443857"/>
            <a:ext cx="3329812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PUNTAJE OTROS INDICADORES</a:t>
            </a:r>
            <a:r>
              <a:rPr kumimoji="0" lang="es-ES" sz="2000" b="1" i="0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CALIDAD</a:t>
            </a:r>
            <a:endParaRPr kumimoji="0" lang="es-ES" sz="2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8218359" y="5166211"/>
            <a:ext cx="3124655" cy="406261"/>
          </a:xfrm>
          <a:prstGeom prst="rect">
            <a:avLst/>
          </a:prstGeom>
          <a:pattFill prst="ltDnDiag">
            <a:fgClr>
              <a:srgbClr val="6BA42C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1600" b="1" i="1" dirty="0">
                <a:solidFill>
                  <a:srgbClr val="003300"/>
                </a:solidFill>
              </a:rPr>
              <a:t>FUENTE: </a:t>
            </a:r>
            <a:r>
              <a:rPr lang="es-CL" sz="1600" b="1" i="1" dirty="0">
                <a:solidFill>
                  <a:schemeClr val="bg2">
                    <a:lumMod val="50000"/>
                  </a:schemeClr>
                </a:solidFill>
                <a:hlinkClick r:id="rId3"/>
              </a:rPr>
              <a:t>www.mineduc.cl</a:t>
            </a:r>
            <a:endParaRPr lang="es-CL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s-CL" sz="1600" b="1" i="1" dirty="0">
              <a:solidFill>
                <a:srgbClr val="0033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525" y="1793037"/>
            <a:ext cx="7315109" cy="18141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99" y="3607184"/>
            <a:ext cx="6746252" cy="22212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D25D065-4484-4655-9A15-BE5B7A44E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00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78437" y="2443857"/>
            <a:ext cx="3329812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PUNTAJE OTROS INDICADORES</a:t>
            </a:r>
            <a:r>
              <a:rPr kumimoji="0" lang="es-ES" sz="2000" b="1" i="0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CALIDAD</a:t>
            </a:r>
            <a:endParaRPr kumimoji="0" lang="es-ES" sz="2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7811959" y="5348095"/>
            <a:ext cx="3124655" cy="406261"/>
          </a:xfrm>
          <a:prstGeom prst="rect">
            <a:avLst/>
          </a:prstGeom>
          <a:pattFill prst="ltDnDiag">
            <a:fgClr>
              <a:srgbClr val="6BA42C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1600" b="1" i="1" dirty="0">
                <a:solidFill>
                  <a:srgbClr val="003300"/>
                </a:solidFill>
              </a:rPr>
              <a:t>FUENTE: </a:t>
            </a:r>
            <a:r>
              <a:rPr lang="es-CL" sz="1600" b="1" i="1" dirty="0">
                <a:solidFill>
                  <a:schemeClr val="bg2">
                    <a:lumMod val="50000"/>
                  </a:schemeClr>
                </a:solidFill>
                <a:hlinkClick r:id="rId3"/>
              </a:rPr>
              <a:t>www.mineduc.cl</a:t>
            </a:r>
            <a:endParaRPr lang="es-CL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s-CL" sz="1600" b="1" i="1" dirty="0">
              <a:solidFill>
                <a:srgbClr val="0033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196" y="1536601"/>
            <a:ext cx="6839438" cy="5447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858" y="2081325"/>
            <a:ext cx="7390385" cy="19716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482" y="4053000"/>
            <a:ext cx="6629395" cy="17013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A0A1EB-5A11-4FD4-A143-F33385896D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1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7811959" y="5348095"/>
            <a:ext cx="3124655" cy="406261"/>
          </a:xfrm>
          <a:prstGeom prst="rect">
            <a:avLst/>
          </a:prstGeom>
          <a:pattFill prst="ltDnDiag">
            <a:fgClr>
              <a:srgbClr val="6BA42C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CL" sz="1600" b="1" i="1" dirty="0">
                <a:solidFill>
                  <a:srgbClr val="003300"/>
                </a:solidFill>
              </a:rPr>
              <a:t>FUENTE: </a:t>
            </a:r>
            <a:r>
              <a:rPr lang="es-CL" sz="1600" b="1" i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www.mineduc.cl</a:t>
            </a:r>
            <a:endParaRPr lang="es-CL" sz="1600" b="1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s-CL" sz="1600" b="1" i="1" dirty="0">
              <a:solidFill>
                <a:srgbClr val="0033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9497" y="1837685"/>
            <a:ext cx="3329812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PUNTAJE OTROS INDICADORES</a:t>
            </a:r>
            <a:r>
              <a:rPr kumimoji="0" lang="es-ES" sz="2000" b="1" i="0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 CALIDAD</a:t>
            </a:r>
            <a:endParaRPr kumimoji="0" lang="es-ES" sz="20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246" y="1564910"/>
            <a:ext cx="6618671" cy="5991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818" y="2164098"/>
            <a:ext cx="6153150" cy="1790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34" y="3954798"/>
            <a:ext cx="6732184" cy="20118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BED2CE-0CFD-4FFA-A4B9-BB1FEAFCC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77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>
          <a:xfrm>
            <a:off x="7811959" y="5348095"/>
            <a:ext cx="3124655" cy="406261"/>
          </a:xfrm>
          <a:prstGeom prst="rect">
            <a:avLst/>
          </a:prstGeom>
          <a:pattFill prst="ltDnDiag">
            <a:fgClr>
              <a:srgbClr val="6BA42C"/>
            </a:fgClr>
            <a:bgClr>
              <a:schemeClr val="bg1"/>
            </a:bgClr>
          </a:patt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Clr>
                <a:srgbClr val="4A66AC">
                  <a:lumMod val="75000"/>
                </a:srgbClr>
              </a:buClr>
              <a:buFont typeface="Wingdings" pitchFamily="2" charset="2"/>
              <a:buNone/>
            </a:pPr>
            <a:r>
              <a:rPr lang="es-CL" sz="1600" b="1" i="1" dirty="0">
                <a:solidFill>
                  <a:srgbClr val="003300"/>
                </a:solidFill>
              </a:rPr>
              <a:t>FUENTE: </a:t>
            </a:r>
            <a:r>
              <a:rPr lang="es-CL" sz="1600" b="1" i="1" dirty="0">
                <a:solidFill>
                  <a:srgbClr val="ACCBF9">
                    <a:lumMod val="50000"/>
                  </a:srgbClr>
                </a:solidFill>
                <a:hlinkClick r:id="rId2"/>
              </a:rPr>
              <a:t>www.mineduc.cl</a:t>
            </a:r>
            <a:endParaRPr lang="es-CL" sz="1600" b="1" i="1" dirty="0">
              <a:solidFill>
                <a:srgbClr val="ACCBF9">
                  <a:lumMod val="50000"/>
                </a:srgbClr>
              </a:solidFill>
            </a:endParaRPr>
          </a:p>
          <a:p>
            <a:pPr>
              <a:spcBef>
                <a:spcPts val="600"/>
              </a:spcBef>
              <a:buClr>
                <a:srgbClr val="4A66AC">
                  <a:lumMod val="75000"/>
                </a:srgbClr>
              </a:buClr>
            </a:pPr>
            <a:endParaRPr lang="es-CL" sz="1600" b="1" i="1" dirty="0">
              <a:solidFill>
                <a:srgbClr val="003300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86013" y="1909674"/>
            <a:ext cx="3329812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PUNTAJE OTROS INDICADORES DE CALIDAD</a:t>
            </a:r>
            <a:endParaRPr lang="es-E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7" y="1669135"/>
            <a:ext cx="6574197" cy="3562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7" y="2025372"/>
            <a:ext cx="6574197" cy="1733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21" y="3758922"/>
            <a:ext cx="6743132" cy="215638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9224ACA-3BC0-4DD2-96FA-78EBDAAA7D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66" y="455721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35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92D41-EF32-9FF3-F85B-2923A886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72" y="396240"/>
            <a:ext cx="10911840" cy="1051560"/>
          </a:xfrm>
        </p:spPr>
        <p:txBody>
          <a:bodyPr anchor="b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MX" sz="3300" dirty="0">
                <a:solidFill>
                  <a:schemeClr val="tx1"/>
                </a:solidFill>
              </a:rPr>
              <a:t>ALGUNOS INDICADORES DIAGNÓSTICO INTEGRAL DE APRENDIZAJES(DIA</a:t>
            </a:r>
            <a:r>
              <a:rPr lang="es-CL" sz="3300" dirty="0">
                <a:solidFill>
                  <a:schemeClr val="tx1"/>
                </a:solidFill>
              </a:rPr>
              <a:t>)</a:t>
            </a:r>
            <a:endParaRPr lang="es-MX" sz="3300" dirty="0">
              <a:solidFill>
                <a:schemeClr val="tx1"/>
              </a:solidFill>
            </a:endParaRP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B920549-3108-F1C2-EBD8-068E29F0AAB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89537208"/>
              </p:ext>
            </p:extLst>
          </p:nvPr>
        </p:nvGraphicFramePr>
        <p:xfrm>
          <a:off x="5316718" y="1447800"/>
          <a:ext cx="6268557" cy="3512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436">
                  <a:extLst>
                    <a:ext uri="{9D8B030D-6E8A-4147-A177-3AD203B41FA5}">
                      <a16:colId xmlns:a16="http://schemas.microsoft.com/office/drawing/2014/main" val="798181395"/>
                    </a:ext>
                  </a:extLst>
                </a:gridCol>
                <a:gridCol w="5150121">
                  <a:extLst>
                    <a:ext uri="{9D8B030D-6E8A-4147-A177-3AD203B41FA5}">
                      <a16:colId xmlns:a16="http://schemas.microsoft.com/office/drawing/2014/main" val="715311636"/>
                    </a:ext>
                  </a:extLst>
                </a:gridCol>
              </a:tblGrid>
              <a:tr h="353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NÚMERO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</a:rPr>
                        <a:t>INDICADORES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extLst>
                  <a:ext uri="{0D108BD9-81ED-4DB2-BD59-A6C34878D82A}">
                    <a16:rowId xmlns:a16="http://schemas.microsoft.com/office/drawing/2014/main" val="3234339543"/>
                  </a:ext>
                </a:extLst>
              </a:tr>
              <a:tr h="3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DIA de Lenguaje, 86,3% de los estudiantes se ubica en los niveles Intermedio y Satisfactorio.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extLst>
                  <a:ext uri="{0D108BD9-81ED-4DB2-BD59-A6C34878D82A}">
                    <a16:rowId xmlns:a16="http://schemas.microsoft.com/office/drawing/2014/main" val="2766595411"/>
                  </a:ext>
                </a:extLst>
              </a:tr>
              <a:tr h="3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</a:rPr>
                        <a:t>2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DIA de Matemática, 72,3%de los estudiantes se ubica en los niveles Intermedio y Satisfactorio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extLst>
                  <a:ext uri="{0D108BD9-81ED-4DB2-BD59-A6C34878D82A}">
                    <a16:rowId xmlns:a16="http://schemas.microsoft.com/office/drawing/2014/main" val="1876570888"/>
                  </a:ext>
                </a:extLst>
              </a:tr>
              <a:tr h="55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</a:rPr>
                        <a:t>3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</a:rPr>
                        <a:t>DIA Aprendizaje Socioemocional Personal la percepción de los estudiantes, a la Gestión del Establecimiento, es  de un 80,7% satisfactoria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extLst>
                  <a:ext uri="{0D108BD9-81ED-4DB2-BD59-A6C34878D82A}">
                    <a16:rowId xmlns:a16="http://schemas.microsoft.com/office/drawing/2014/main" val="3319576331"/>
                  </a:ext>
                </a:extLst>
              </a:tr>
              <a:tr h="55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 dirty="0">
                          <a:effectLst/>
                        </a:rPr>
                        <a:t>DIA Aprendizaje Socioemocional Ciudadano, percepción de los estudiantes de un 70% o superior en la Gestión del Establecimiento. (gráfico 2.6)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extLst>
                  <a:ext uri="{0D108BD9-81ED-4DB2-BD59-A6C34878D82A}">
                    <a16:rowId xmlns:a16="http://schemas.microsoft.com/office/drawing/2014/main" val="2437115073"/>
                  </a:ext>
                </a:extLst>
              </a:tr>
              <a:tr h="55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7000"/>
                        </a:lnSpc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CL" sz="1100" dirty="0">
                          <a:effectLst/>
                        </a:rPr>
                        <a:t>DIA Desarrollo Integral percepción de los 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CL" sz="1100" dirty="0">
                          <a:effectLst/>
                        </a:rPr>
                        <a:t>estudiantes de un 70% o superior en Valoración del 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CL" sz="1100" dirty="0">
                          <a:effectLst/>
                        </a:rPr>
                        <a:t>Aprendizaje. (gráfico 2.7)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extLst>
                  <a:ext uri="{0D108BD9-81ED-4DB2-BD59-A6C34878D82A}">
                    <a16:rowId xmlns:a16="http://schemas.microsoft.com/office/drawing/2014/main" val="2314004706"/>
                  </a:ext>
                </a:extLst>
              </a:tr>
              <a:tr h="747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100">
                          <a:effectLst/>
                        </a:rPr>
                        <a:t>6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7000"/>
                        </a:lnSpc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CL" sz="1100" dirty="0">
                          <a:effectLst/>
                        </a:rPr>
                        <a:t>DIA Desarrollo Integral la percepción de los  estudiantes en 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CL" sz="1100" dirty="0">
                          <a:effectLst/>
                        </a:rPr>
                        <a:t>la Gestión de Convivencia Escolar, es   de un 88,56% 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CL" sz="1100" dirty="0">
                          <a:effectLst/>
                        </a:rPr>
                        <a:t>satisfactoria </a:t>
                      </a: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29" marR="65529" marT="0" marB="0"/>
                </a:tc>
                <a:extLst>
                  <a:ext uri="{0D108BD9-81ED-4DB2-BD59-A6C34878D82A}">
                    <a16:rowId xmlns:a16="http://schemas.microsoft.com/office/drawing/2014/main" val="2962092593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6B8FBE5-D8D9-BDCA-AE00-B07DDC3F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25" y="1447800"/>
            <a:ext cx="4709993" cy="351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7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577344" y="4747481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</a:p>
          <a:p>
            <a:r>
              <a:rPr lang="es-C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www.edufacil.cl</a:t>
            </a:r>
          </a:p>
          <a:p>
            <a:r>
              <a:rPr lang="es-C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www.sige.cl</a:t>
            </a:r>
          </a:p>
          <a:p>
            <a:endParaRPr lang="es-CL" dirty="0">
              <a:solidFill>
                <a:prstClr val="black"/>
              </a:solidFill>
              <a:latin typeface="Rockwell" panose="02060603020205020403"/>
            </a:endParaRPr>
          </a:p>
          <a:p>
            <a:endParaRPr lang="es-CL" dirty="0">
              <a:solidFill>
                <a:prstClr val="black"/>
              </a:solidFill>
              <a:latin typeface="Rockwell" panose="02060603020205020403"/>
            </a:endParaRPr>
          </a:p>
        </p:txBody>
      </p:sp>
      <p:pic>
        <p:nvPicPr>
          <p:cNvPr id="1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0"/>
            <a:ext cx="5502634" cy="20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663915" y="2721114"/>
            <a:ext cx="4085449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RESULTADOS  EFICIENCIA INTERNA 2022</a:t>
            </a:r>
            <a:endParaRPr lang="es-ES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F5DCCCA-962D-4F9A-8ABC-C4DB65C91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58288"/>
              </p:ext>
            </p:extLst>
          </p:nvPr>
        </p:nvGraphicFramePr>
        <p:xfrm>
          <a:off x="589990" y="2426660"/>
          <a:ext cx="5502633" cy="3941880"/>
        </p:xfrm>
        <a:graphic>
          <a:graphicData uri="http://schemas.openxmlformats.org/drawingml/2006/table">
            <a:tbl>
              <a:tblPr/>
              <a:tblGrid>
                <a:gridCol w="2286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98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Ítem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2021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97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Tasa de Repitencia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0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1,1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97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de Asistencia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99,2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99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81,6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97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Tasa de Retiro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1,1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0,23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1,45</a:t>
                      </a:r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98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Puntaje SIMCE Lenguaje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---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---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986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Puntaje SIMCE Matemática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---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---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C31C9834-B464-457A-B4C7-F76E10E53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20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55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06193" y="3687750"/>
            <a:ext cx="8715436" cy="914400"/>
          </a:xfrm>
          <a:prstGeom prst="rect">
            <a:avLst/>
          </a:prstGeom>
          <a:solidFill>
            <a:schemeClr val="accent1"/>
          </a:solidFill>
        </p:spPr>
        <p:txBody>
          <a:bodyPr vert="horz" lIns="182880" tIns="0">
            <a:no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es-ES" sz="3200" b="1" i="1" dirty="0">
                <a:solidFill>
                  <a:schemeClr val="tx1"/>
                </a:solidFill>
              </a:rPr>
              <a:t>RESULTADOS </a:t>
            </a:r>
          </a:p>
          <a:p>
            <a:pPr marL="36513">
              <a:lnSpc>
                <a:spcPct val="80000"/>
              </a:lnSpc>
              <a:spcBef>
                <a:spcPct val="0"/>
              </a:spcBef>
            </a:pPr>
            <a:r>
              <a:rPr lang="es-ES" sz="3200" b="1" i="1" dirty="0">
                <a:solidFill>
                  <a:schemeClr val="tx1"/>
                </a:solidFill>
              </a:rPr>
              <a:t>GESTIÓN DE RECURSOS 2022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D37B8F7-61A1-49C2-92A3-60C801FB8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16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0847" y="2476561"/>
            <a:ext cx="5791201" cy="76004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Objetivo Estratégico:</a:t>
            </a:r>
            <a:endParaRPr lang="es-CL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3768" y="3625087"/>
            <a:ext cx="10547302" cy="2501439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 el perfeccionamiento/capacitación en coherencia con los requerimientos y necesidades pedagógicas de los docentes y de las debilidades detectadas en las diferentes evaluaciones, a través de un Plan Estratégico de Capacitación que incorpore el Diagnóstico, Implementación de Talleres, Acompañamiento al Aula, Retroalimentación, etc. con el objetivo de fortalecer las prácticas pedagógicas.</a:t>
            </a:r>
            <a:endParaRPr lang="es-CL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L" sz="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73768" y="3245476"/>
            <a:ext cx="10805361" cy="2112135"/>
          </a:xfrm>
          <a:prstGeom prst="rect">
            <a:avLst/>
          </a:prstGeom>
          <a:ln w="28575">
            <a:noFill/>
            <a:prstDash val="sysDot"/>
          </a:ln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spcBef>
                <a:spcPts val="0"/>
              </a:spcBef>
              <a:buClrTx/>
              <a:buSzTx/>
              <a:buFont typeface="Wingdings 2"/>
              <a:buNone/>
            </a:pPr>
            <a:r>
              <a:rPr lang="es-ES" sz="1600" b="1" dirty="0">
                <a:solidFill>
                  <a:prstClr val="white"/>
                </a:solidFill>
                <a:latin typeface="Century Gothic" panose="020B0502020202020204"/>
              </a:rPr>
              <a:t> </a:t>
            </a:r>
            <a:endParaRPr lang="es-CL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indent="-174625" algn="just"/>
            <a:endParaRPr lang="es-CL" sz="2400" dirty="0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BB829EF-C2FF-4C8D-AE49-10CBAFD9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17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A7DA77-CBA6-4FF4-ADDA-E149291D2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193454D-495A-679E-4C26-3C77C2B85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62" y="2544792"/>
            <a:ext cx="10758675" cy="3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2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24" y="455254"/>
            <a:ext cx="5502634" cy="11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784822" y="2419571"/>
            <a:ext cx="10559603" cy="3201300"/>
          </a:xfrm>
          <a:ln w="28575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lvl="0"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Acompañamiento a la persona en sus dimensiones educativa, pastoral, vocacional y social.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Formación Académica de calidad orientada a aportar a nuestra sociedad.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Sana Convivencia y Pertenencia.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Comunidad educativa participativa, dialogante e inclusiva</a:t>
            </a:r>
            <a:endParaRPr lang="es-CL" sz="3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5880292" y="1713897"/>
            <a:ext cx="5464133" cy="55621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Nuestros Sellos: IDENTIDAD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49D604-6E77-4D77-930F-8EF31CA88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41" y="455255"/>
            <a:ext cx="5255551" cy="195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3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 Rectángulo"/>
          <p:cNvSpPr/>
          <p:nvPr/>
        </p:nvSpPr>
        <p:spPr>
          <a:xfrm>
            <a:off x="900121" y="2844257"/>
            <a:ext cx="45559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Brindar a los jóvenes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enseñanza católica</a:t>
            </a:r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excelencia académica</a:t>
            </a:r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para que éstos desarrollen sus capacidades personales y se sientan llamados a ponerlas al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servicio</a:t>
            </a:r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de la iglesia y sociedad.</a:t>
            </a:r>
          </a:p>
        </p:txBody>
      </p:sp>
      <p:sp>
        <p:nvSpPr>
          <p:cNvPr id="11" name="4 CuadroTexto"/>
          <p:cNvSpPr txBox="1"/>
          <p:nvPr/>
        </p:nvSpPr>
        <p:spPr>
          <a:xfrm>
            <a:off x="6096000" y="2844257"/>
            <a:ext cx="4764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i="1" dirty="0">
                <a:solidFill>
                  <a:srgbClr val="002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RAFAEL ARCÁNGEL, </a:t>
            </a:r>
          </a:p>
          <a:p>
            <a:pPr algn="ctr"/>
            <a:r>
              <a:rPr lang="es-CL" sz="2400" b="1" i="1" dirty="0">
                <a:solidFill>
                  <a:srgbClr val="0026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BUEN ÁNGEL DE DIOS”  NOS EXHORTA </a:t>
            </a:r>
          </a:p>
          <a:p>
            <a:pPr algn="ctr"/>
            <a:endParaRPr lang="es-CL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la formación de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personas de bien </a:t>
            </a:r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y a su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acompañamiento</a:t>
            </a:r>
            <a:r>
              <a:rPr lang="es-CL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tanto en el </a:t>
            </a:r>
            <a:r>
              <a:rPr lang="es-CL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plano espiritual como humano</a:t>
            </a: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119282" y="1788593"/>
            <a:ext cx="3953435" cy="7352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MISIÓN ES…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DF4B47-6681-4F53-A751-F04B853BD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3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06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83226" y="3820660"/>
            <a:ext cx="7876256" cy="1754354"/>
          </a:xfr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63500" h="196850"/>
            <a:contourClr>
              <a:schemeClr val="accent2">
                <a:lumMod val="75000"/>
              </a:schemeClr>
            </a:contourClr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4800" i="1" dirty="0">
                <a:solidFill>
                  <a:schemeClr val="tx1"/>
                </a:solidFill>
                <a:latin typeface="Copperplate Gothic Bold" pitchFamily="34" charset="0"/>
              </a:rPr>
              <a:t>ÁREA GESTIÓN DE LIDERAZGO</a:t>
            </a:r>
          </a:p>
        </p:txBody>
      </p:sp>
      <p:pic>
        <p:nvPicPr>
          <p:cNvPr id="3" name="Picture 2" descr="http://www.colegiosanrafael.cl/wp-content/uploads/2018/03/Excelencia1-800x2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1" y="429515"/>
            <a:ext cx="3386116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37677D-70CC-436E-AD08-3BA81FC47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1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42998" y="2249713"/>
            <a:ext cx="6023429" cy="671819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 Estratégico:</a:t>
            </a:r>
            <a:endParaRPr lang="es-CL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5455" y="3580130"/>
            <a:ext cx="9341089" cy="2211895"/>
          </a:xfrm>
          <a:ln w="28575">
            <a:noFill/>
            <a:prstDash val="sysDot"/>
          </a:ln>
        </p:spPr>
        <p:txBody>
          <a:bodyPr>
            <a:normAutofit fontScale="92500" lnSpcReduction="10000"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El Equipo Directivo instala y promueve una cultura evaluativa, por medio de un Plan de monitoreo y seguimiento de las acciones educativas del Establecimiento, que incluya la auto y heteroevaluación para asegurar una mejora continua de la gestión escolar.</a:t>
            </a:r>
            <a:endParaRPr lang="es-CL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es-ES" sz="2600" dirty="0">
                <a:latin typeface="+mj-lt"/>
              </a:rPr>
              <a:t> </a:t>
            </a:r>
            <a:endParaRPr lang="es-CL" sz="2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CL" sz="2400" dirty="0"/>
          </a:p>
        </p:txBody>
      </p: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07E450F-CEDD-4D1C-AB52-BFDD8DA7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9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97546" y="1864749"/>
            <a:ext cx="6152576" cy="93573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Líneas de acción ejecutadas </a:t>
            </a:r>
            <a:b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durante el año 2022:</a:t>
            </a:r>
            <a:endParaRPr lang="es-C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6824" y="1020325"/>
            <a:ext cx="10241469" cy="4881283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algn="just"/>
            <a:endParaRPr lang="es-CL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454350" y="3074120"/>
            <a:ext cx="9024964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Reuniones de Equipo de Coordinación.</a:t>
            </a:r>
            <a:endParaRPr lang="es-CL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Cronograma de actividades y eventos pertinentes.</a:t>
            </a:r>
            <a:endParaRPr lang="es-CL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Revisión y ajuste presupuestario según corresponda.  </a:t>
            </a:r>
            <a:endParaRPr lang="es-CL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Programación de Reuniones de los distintos estamentos de la comunidad escolar.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19BCC5-72C9-4609-9E90-5EE669F53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2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683226" y="3820660"/>
            <a:ext cx="7876256" cy="1754354"/>
          </a:xfrm>
          <a:solidFill>
            <a:schemeClr val="accent1"/>
          </a:solidFill>
          <a:scene3d>
            <a:camera prst="orthographicFront"/>
            <a:lightRig rig="threePt" dir="t"/>
          </a:scene3d>
          <a:sp3d contourW="12700">
            <a:bevelT w="63500" h="196850"/>
            <a:contourClr>
              <a:schemeClr val="accent2">
                <a:lumMod val="75000"/>
              </a:schemeClr>
            </a:contourClr>
          </a:sp3d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4800" i="1" dirty="0">
                <a:solidFill>
                  <a:schemeClr val="tx1"/>
                </a:solidFill>
                <a:latin typeface="Copperplate Gothic Bold" pitchFamily="34" charset="0"/>
              </a:rPr>
              <a:t>ÁREA DE GESTIÓN CURRICULAR</a:t>
            </a: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358F92-ECB8-4A4B-B050-6C95EAC7A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44737" y="2443041"/>
            <a:ext cx="4157197" cy="571357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s-CL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Estratégico:</a:t>
            </a:r>
            <a:endParaRPr lang="es-CL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1895" y="3311728"/>
            <a:ext cx="10547302" cy="2254883"/>
          </a:xfrm>
          <a:ln w="28575">
            <a:noFill/>
            <a:prstDash val="sysDot"/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es-CL" sz="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L" sz="3500" b="1" dirty="0">
              <a:ln w="1905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252430" y="3335032"/>
            <a:ext cx="9486232" cy="2231579"/>
          </a:xfrm>
          <a:prstGeom prst="rect">
            <a:avLst/>
          </a:prstGeom>
          <a:ln w="28575">
            <a:noFill/>
            <a:prstDash val="sysDot"/>
          </a:ln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>
              <a:spcBef>
                <a:spcPts val="0"/>
              </a:spcBef>
              <a:buClrTx/>
              <a:buSzTx/>
              <a:buFont typeface="Wingdings 2"/>
              <a:buNone/>
              <a:tabLst>
                <a:tab pos="4303713" algn="l"/>
              </a:tabLst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Consolidar la acción docente en el aula, mediante un sistema de apoyo (coordinación, planificación, monitoreo y evaluación del Proceso de Enseñanza Aprendizaje), con la finalidad de mejorar las oportunidades de aprendizaje de todos los estudiantes.</a:t>
            </a:r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Font typeface="Wingdings 2"/>
              <a:buNone/>
            </a:pPr>
            <a:r>
              <a:rPr lang="es-ES" sz="1600" b="1" dirty="0">
                <a:solidFill>
                  <a:prstClr val="white"/>
                </a:solidFill>
                <a:latin typeface="Century Gothic" panose="020B0502020202020204"/>
              </a:rPr>
              <a:t> </a:t>
            </a:r>
            <a:endParaRPr lang="es-CL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indent="-174625" algn="just"/>
            <a:endParaRPr lang="es-CL" sz="2400" dirty="0"/>
          </a:p>
        </p:txBody>
      </p:sp>
      <p:pic>
        <p:nvPicPr>
          <p:cNvPr id="8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721"/>
            <a:ext cx="5502634" cy="113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8D75AA-2D9E-4E8C-8D34-6F2EDA5D2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90" y="455254"/>
            <a:ext cx="5514975" cy="11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65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20826</TotalTime>
  <Words>1124</Words>
  <Application>Microsoft Office PowerPoint</Application>
  <PresentationFormat>Panorámica</PresentationFormat>
  <Paragraphs>174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Calibri</vt:lpstr>
      <vt:lpstr>Century Gothic</vt:lpstr>
      <vt:lpstr>Copperplate Gothic Bold</vt:lpstr>
      <vt:lpstr>Lucida Calligraphy</vt:lpstr>
      <vt:lpstr>Rockwell</vt:lpstr>
      <vt:lpstr>Verdana</vt:lpstr>
      <vt:lpstr>Wingdings</vt:lpstr>
      <vt:lpstr>Wingdings 2</vt:lpstr>
      <vt:lpstr>Aspecto</vt:lpstr>
      <vt:lpstr>Presentación de PowerPoint</vt:lpstr>
      <vt:lpstr>NUESTRO LEMA</vt:lpstr>
      <vt:lpstr>Nuestros Sellos: IDENTIDAD</vt:lpstr>
      <vt:lpstr>Presentación de PowerPoint</vt:lpstr>
      <vt:lpstr>ÁREA GESTIÓN DE LIDERAZGO</vt:lpstr>
      <vt:lpstr>Objetivo Estratégico:</vt:lpstr>
      <vt:lpstr>Líneas de acción ejecutadas  durante el año 2022:</vt:lpstr>
      <vt:lpstr>ÁREA DE GESTIÓN CURRICULAR</vt:lpstr>
      <vt:lpstr>Objetivo Estratégico:</vt:lpstr>
      <vt:lpstr>Líneas de acción ejecutadas durante el año 2022:</vt:lpstr>
      <vt:lpstr>Presentación de PowerPoint</vt:lpstr>
      <vt:lpstr>ÁREA DE GESTIÓN CONVIVENCIA ESCOLAR</vt:lpstr>
      <vt:lpstr>Objetivo Estratégico:</vt:lpstr>
      <vt:lpstr>Líneas de acción ejecutadas durante el año 2021:</vt:lpstr>
      <vt:lpstr>Presentación de PowerPoint</vt:lpstr>
      <vt:lpstr>¿CÓMO NOS FUE?...</vt:lpstr>
      <vt:lpstr>Presentación de PowerPoint</vt:lpstr>
      <vt:lpstr>Presentación de PowerPoint</vt:lpstr>
      <vt:lpstr>Presentación de PowerPoint</vt:lpstr>
      <vt:lpstr>RESULTADOS SIMCE 2018 </vt:lpstr>
      <vt:lpstr>Presentación de PowerPoint</vt:lpstr>
      <vt:lpstr>Presentación de PowerPoint</vt:lpstr>
      <vt:lpstr>Presentación de PowerPoint</vt:lpstr>
      <vt:lpstr>Presentación de PowerPoint</vt:lpstr>
      <vt:lpstr>ALGUNOS INDICADORES DIAGNÓSTICO INTEGRAL DE APRENDIZAJES(DIA)</vt:lpstr>
      <vt:lpstr>Presentación de PowerPoint</vt:lpstr>
      <vt:lpstr>Presentación de PowerPoint</vt:lpstr>
      <vt:lpstr>Objetivo Estratégico: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UTP2</dc:creator>
  <cp:lastModifiedBy>Claudio Mauricio Fuentes Parra</cp:lastModifiedBy>
  <cp:revision>230</cp:revision>
  <cp:lastPrinted>2017-06-20T15:51:55Z</cp:lastPrinted>
  <dcterms:created xsi:type="dcterms:W3CDTF">2015-06-08T11:58:49Z</dcterms:created>
  <dcterms:modified xsi:type="dcterms:W3CDTF">2023-03-22T19:09:30Z</dcterms:modified>
</cp:coreProperties>
</file>