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7" r:id="rId2"/>
    <p:sldId id="302" r:id="rId3"/>
    <p:sldId id="296" r:id="rId4"/>
    <p:sldId id="297" r:id="rId5"/>
    <p:sldId id="264" r:id="rId6"/>
    <p:sldId id="293" r:id="rId7"/>
    <p:sldId id="256" r:id="rId8"/>
    <p:sldId id="292" r:id="rId9"/>
    <p:sldId id="294" r:id="rId10"/>
    <p:sldId id="258" r:id="rId11"/>
    <p:sldId id="260" r:id="rId12"/>
    <p:sldId id="282" r:id="rId13"/>
    <p:sldId id="287" r:id="rId14"/>
    <p:sldId id="295" r:id="rId15"/>
    <p:sldId id="303" r:id="rId16"/>
    <p:sldId id="283" r:id="rId17"/>
    <p:sldId id="289" r:id="rId18"/>
    <p:sldId id="288" r:id="rId19"/>
    <p:sldId id="284" r:id="rId2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074" autoAdjust="0"/>
    <p:restoredTop sz="94660"/>
  </p:normalViewPr>
  <p:slideViewPr>
    <p:cSldViewPr snapToGrid="0">
      <p:cViewPr varScale="1">
        <p:scale>
          <a:sx n="61" d="100"/>
          <a:sy n="61" d="100"/>
        </p:scale>
        <p:origin x="36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err="1" smtClean="0"/>
              <a:t>Planificaciones</a:t>
            </a:r>
            <a:r>
              <a:rPr lang="en-US" sz="2800" dirty="0" smtClean="0"/>
              <a:t> </a:t>
            </a:r>
            <a:r>
              <a:rPr lang="en-US" sz="2800" dirty="0" err="1" smtClean="0"/>
              <a:t>Monitoreadas</a:t>
            </a:r>
            <a:r>
              <a:rPr lang="en-US" sz="2800" dirty="0" smtClean="0"/>
              <a:t> </a:t>
            </a:r>
            <a:endParaRPr lang="en-US" sz="2800" dirty="0"/>
          </a:p>
        </c:rich>
      </c:tx>
      <c:layout>
        <c:manualLayout>
          <c:xMode val="edge"/>
          <c:yMode val="edge"/>
          <c:x val="1.6231337630349812E-2"/>
          <c:y val="1.2206564132754441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0364937178430315"/>
          <c:y val="0.13438465854735449"/>
          <c:w val="0.65856810661951282"/>
          <c:h val="0.74429755928315011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Planificaciones Monitoreadas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6039949259501407"/>
                  <c:y val="-0.22779499963205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8828136103925638"/>
                  <c:y val="0.155674856501582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err="1"/>
              <a:t>Cobertura</a:t>
            </a:r>
            <a:r>
              <a:rPr lang="en-US" sz="2800" dirty="0"/>
              <a:t> Curricular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3273180707778326"/>
          <c:y val="0.17655463425176721"/>
          <c:w val="0.58776683639639482"/>
          <c:h val="0.66515415878170026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Cobertura Curricular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5288205550052647"/>
                  <c:y val="-0.17593525805584395"/>
                </c:manualLayout>
              </c:layout>
              <c:tx>
                <c:rich>
                  <a:bodyPr/>
                  <a:lstStyle/>
                  <a:p>
                    <a:pPr>
                      <a:defRPr sz="2800" b="1"/>
                    </a:pPr>
                    <a:r>
                      <a:rPr lang="en-US" sz="2800" b="1" smtClean="0"/>
                      <a:t>SI</a:t>
                    </a:r>
                    <a:endParaRPr lang="en-US" sz="240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5594661571001314"/>
                  <c:y val="0.11987027337342625"/>
                </c:manualLayout>
              </c:layout>
              <c:tx>
                <c:rich>
                  <a:bodyPr/>
                  <a:lstStyle/>
                  <a:p>
                    <a:pPr>
                      <a:defRPr sz="2800" b="1"/>
                    </a:pPr>
                    <a:r>
                      <a:rPr lang="en-US" sz="2800" b="1" smtClean="0"/>
                      <a:t>NO</a:t>
                    </a:r>
                    <a:endParaRPr lang="en-US" sz="280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Hoja1!$A$2:$A$3</c:f>
              <c:numCache>
                <c:formatCode>0%</c:formatCode>
                <c:ptCount val="2"/>
                <c:pt idx="0">
                  <c:v>0.75</c:v>
                </c:pt>
                <c:pt idx="1">
                  <c:v>0.25</c:v>
                </c:pt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190299297410691"/>
          <c:y val="0.8764223249537445"/>
          <c:w val="0.54126626311314119"/>
          <c:h val="9.6799538235278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8.6644787085560795E-2"/>
          <c:y val="0.12023109814573585"/>
          <c:w val="0.86457901336621179"/>
          <c:h val="0.70705955834068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 de Profesores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Hoja1!$A$2:$A$5</c:f>
              <c:strCache>
                <c:ptCount val="4"/>
                <c:pt idx="0">
                  <c:v>Plazo entrega Planific.</c:v>
                </c:pt>
                <c:pt idx="1">
                  <c:v>Cronograma Clase a Clase</c:v>
                </c:pt>
                <c:pt idx="2">
                  <c:v>Plan de Nivelación</c:v>
                </c:pt>
                <c:pt idx="3">
                  <c:v>Registro Libro de clases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25</c:v>
                </c:pt>
                <c:pt idx="1">
                  <c:v>30</c:v>
                </c:pt>
                <c:pt idx="2">
                  <c:v>15</c:v>
                </c:pt>
                <c:pt idx="3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4412680"/>
        <c:axId val="244411504"/>
      </c:barChart>
      <c:catAx>
        <c:axId val="244412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s-CL"/>
          </a:p>
        </c:txPr>
        <c:crossAx val="244411504"/>
        <c:crosses val="autoZero"/>
        <c:auto val="1"/>
        <c:lblAlgn val="ctr"/>
        <c:lblOffset val="100"/>
        <c:noMultiLvlLbl val="0"/>
      </c:catAx>
      <c:valAx>
        <c:axId val="244411504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CL"/>
          </a:p>
        </c:txPr>
        <c:crossAx val="244412680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s-C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2000" b="1" dirty="0" smtClean="0"/>
              <a:t>Orientaciones</a:t>
            </a:r>
            <a:r>
              <a:rPr lang="es-CL" sz="2000" b="1" baseline="0" dirty="0" smtClean="0"/>
              <a:t> Pedagógicas</a:t>
            </a:r>
            <a:endParaRPr lang="es-CL" sz="2000" b="1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Orientaciones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Objetivos</c:v>
                </c:pt>
                <c:pt idx="1">
                  <c:v>Programa</c:v>
                </c:pt>
                <c:pt idx="2">
                  <c:v>Habilidades</c:v>
                </c:pt>
                <c:pt idx="3">
                  <c:v>Actitudes</c:v>
                </c:pt>
                <c:pt idx="4">
                  <c:v>Técnicas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0.6</c:v>
                </c:pt>
                <c:pt idx="1">
                  <c:v>0.8</c:v>
                </c:pt>
                <c:pt idx="2">
                  <c:v>0.7</c:v>
                </c:pt>
                <c:pt idx="3">
                  <c:v>0.2</c:v>
                </c:pt>
                <c:pt idx="4">
                  <c:v>0.3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Objetivos</c:v>
                </c:pt>
                <c:pt idx="1">
                  <c:v>Programa</c:v>
                </c:pt>
                <c:pt idx="2">
                  <c:v>Habilidades</c:v>
                </c:pt>
                <c:pt idx="3">
                  <c:v>Actitudes</c:v>
                </c:pt>
                <c:pt idx="4">
                  <c:v>Técnicas</c:v>
                </c:pt>
              </c:strCache>
            </c:strRef>
          </c:cat>
          <c:val>
            <c:numRef>
              <c:f>Hoja1!$C$2:$C$6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Objetivos</c:v>
                </c:pt>
                <c:pt idx="1">
                  <c:v>Programa</c:v>
                </c:pt>
                <c:pt idx="2">
                  <c:v>Habilidades</c:v>
                </c:pt>
                <c:pt idx="3">
                  <c:v>Actitudes</c:v>
                </c:pt>
                <c:pt idx="4">
                  <c:v>Técnicas</c:v>
                </c:pt>
              </c:strCache>
            </c:strRef>
          </c:cat>
          <c:val>
            <c:numRef>
              <c:f>Hoja1!$D$2:$D$6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4411112"/>
        <c:axId val="244413072"/>
      </c:barChart>
      <c:catAx>
        <c:axId val="244411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44413072"/>
        <c:crosses val="autoZero"/>
        <c:auto val="1"/>
        <c:lblAlgn val="ctr"/>
        <c:lblOffset val="100"/>
        <c:noMultiLvlLbl val="0"/>
      </c:catAx>
      <c:valAx>
        <c:axId val="244413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4441111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E5AABD-DB56-479C-B97E-5E890F567335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674F4C6-D6D8-4FA7-A6C7-F72EDFEC33CA}">
      <dgm:prSet phldrT="[Texto]" custT="1"/>
      <dgm:spPr/>
      <dgm:t>
        <a:bodyPr/>
        <a:lstStyle/>
        <a:p>
          <a:r>
            <a:rPr lang="es-CL" sz="2000" b="1" dirty="0" smtClean="0"/>
            <a:t>NIVEL DE LOGRO APRENDIZAJES</a:t>
          </a:r>
          <a:r>
            <a:rPr lang="es-CL" sz="1400" b="1" dirty="0" smtClean="0"/>
            <a:t> </a:t>
          </a:r>
          <a:endParaRPr lang="es-CL" sz="1400" b="1" dirty="0"/>
        </a:p>
      </dgm:t>
    </dgm:pt>
    <dgm:pt modelId="{F7406D98-A3EA-462B-8047-54F5E7F0B2B8}" type="parTrans" cxnId="{ECE1A248-ADDC-4051-B9BD-F4334AE633AF}">
      <dgm:prSet/>
      <dgm:spPr/>
      <dgm:t>
        <a:bodyPr/>
        <a:lstStyle/>
        <a:p>
          <a:endParaRPr lang="es-CL"/>
        </a:p>
      </dgm:t>
    </dgm:pt>
    <dgm:pt modelId="{41CB3237-25A7-41DD-8320-9EC97421A285}" type="sibTrans" cxnId="{ECE1A248-ADDC-4051-B9BD-F4334AE633AF}">
      <dgm:prSet/>
      <dgm:spPr/>
      <dgm:t>
        <a:bodyPr/>
        <a:lstStyle/>
        <a:p>
          <a:endParaRPr lang="es-CL"/>
        </a:p>
      </dgm:t>
    </dgm:pt>
    <dgm:pt modelId="{0DFBE08B-B5C7-4378-90DE-DD58F824E0B0}">
      <dgm:prSet phldrT="[Texto]" custT="1"/>
      <dgm:spPr/>
      <dgm:t>
        <a:bodyPr/>
        <a:lstStyle/>
        <a:p>
          <a:r>
            <a:rPr lang="es-CL" sz="2000" b="1" dirty="0" smtClean="0"/>
            <a:t>MEDIANAMENTE LOGRADO</a:t>
          </a:r>
          <a:endParaRPr lang="es-CL" sz="2000" b="1" dirty="0"/>
        </a:p>
      </dgm:t>
    </dgm:pt>
    <dgm:pt modelId="{A1640DF4-EB20-4693-9292-1E46DED6658A}" type="parTrans" cxnId="{14F667C4-0599-48D2-8E7E-B5EB4E6381A8}">
      <dgm:prSet/>
      <dgm:spPr/>
      <dgm:t>
        <a:bodyPr/>
        <a:lstStyle/>
        <a:p>
          <a:endParaRPr lang="es-CL"/>
        </a:p>
      </dgm:t>
    </dgm:pt>
    <dgm:pt modelId="{9D15AAC5-2D61-456A-ABFE-D619FBC48073}" type="sibTrans" cxnId="{14F667C4-0599-48D2-8E7E-B5EB4E6381A8}">
      <dgm:prSet/>
      <dgm:spPr/>
      <dgm:t>
        <a:bodyPr/>
        <a:lstStyle/>
        <a:p>
          <a:endParaRPr lang="es-CL"/>
        </a:p>
      </dgm:t>
    </dgm:pt>
    <dgm:pt modelId="{966CC99C-B039-4E49-9E9B-01A6062A0CD4}" type="pres">
      <dgm:prSet presAssocID="{1DE5AABD-DB56-479C-B97E-5E890F567335}" presName="Name0" presStyleCnt="0">
        <dgm:presLayoutVars>
          <dgm:dir/>
          <dgm:animLvl val="lvl"/>
          <dgm:resizeHandles val="exact"/>
        </dgm:presLayoutVars>
      </dgm:prSet>
      <dgm:spPr/>
    </dgm:pt>
    <dgm:pt modelId="{6EAD392C-51A1-4B98-AF48-7ED4D2BE2179}" type="pres">
      <dgm:prSet presAssocID="{1DE5AABD-DB56-479C-B97E-5E890F567335}" presName="dummy" presStyleCnt="0"/>
      <dgm:spPr/>
    </dgm:pt>
    <dgm:pt modelId="{6B84D29A-7D08-43E7-8E09-806735EE755A}" type="pres">
      <dgm:prSet presAssocID="{1DE5AABD-DB56-479C-B97E-5E890F567335}" presName="linH" presStyleCnt="0"/>
      <dgm:spPr/>
    </dgm:pt>
    <dgm:pt modelId="{AB7807CF-E537-45B9-BF75-D32FDBADA9D9}" type="pres">
      <dgm:prSet presAssocID="{1DE5AABD-DB56-479C-B97E-5E890F567335}" presName="padding1" presStyleCnt="0"/>
      <dgm:spPr/>
    </dgm:pt>
    <dgm:pt modelId="{DEB06203-9589-4474-934B-B397A0BEB8F1}" type="pres">
      <dgm:prSet presAssocID="{9674F4C6-D6D8-4FA7-A6C7-F72EDFEC33CA}" presName="linV" presStyleCnt="0"/>
      <dgm:spPr/>
    </dgm:pt>
    <dgm:pt modelId="{C73D43D5-699D-4566-9B9F-3298554BC61F}" type="pres">
      <dgm:prSet presAssocID="{9674F4C6-D6D8-4FA7-A6C7-F72EDFEC33CA}" presName="spVertical1" presStyleCnt="0"/>
      <dgm:spPr/>
    </dgm:pt>
    <dgm:pt modelId="{B1589A71-3E00-4DCB-8058-420610B28142}" type="pres">
      <dgm:prSet presAssocID="{9674F4C6-D6D8-4FA7-A6C7-F72EDFEC33CA}" presName="parTx" presStyleLbl="revTx" presStyleIdx="0" presStyleCnt="2" custScaleX="135314" custLinFactNeighborX="-4516" custLinFactNeighborY="308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3DE2CB2-729C-4B12-A607-0E861F9BE637}" type="pres">
      <dgm:prSet presAssocID="{9674F4C6-D6D8-4FA7-A6C7-F72EDFEC33CA}" presName="spVertical2" presStyleCnt="0"/>
      <dgm:spPr/>
    </dgm:pt>
    <dgm:pt modelId="{3ACF9459-8770-4769-9F46-7BFDC5671EC0}" type="pres">
      <dgm:prSet presAssocID="{9674F4C6-D6D8-4FA7-A6C7-F72EDFEC33CA}" presName="spVertical3" presStyleCnt="0"/>
      <dgm:spPr/>
    </dgm:pt>
    <dgm:pt modelId="{FCBA2B3B-C8DC-4C3C-8D5E-516D72EF0F7C}" type="pres">
      <dgm:prSet presAssocID="{41CB3237-25A7-41DD-8320-9EC97421A285}" presName="space" presStyleCnt="0"/>
      <dgm:spPr/>
    </dgm:pt>
    <dgm:pt modelId="{58B56479-7A59-40C0-BFFB-8B31595E7160}" type="pres">
      <dgm:prSet presAssocID="{0DFBE08B-B5C7-4378-90DE-DD58F824E0B0}" presName="linV" presStyleCnt="0"/>
      <dgm:spPr/>
    </dgm:pt>
    <dgm:pt modelId="{5E70354E-5AA4-4FCF-86F8-C453C3FA4EF5}" type="pres">
      <dgm:prSet presAssocID="{0DFBE08B-B5C7-4378-90DE-DD58F824E0B0}" presName="spVertical1" presStyleCnt="0"/>
      <dgm:spPr/>
    </dgm:pt>
    <dgm:pt modelId="{AFDB5CF2-2BC3-4674-B7DF-CC8BDB638DFB}" type="pres">
      <dgm:prSet presAssocID="{0DFBE08B-B5C7-4378-90DE-DD58F824E0B0}" presName="parTx" presStyleLbl="revTx" presStyleIdx="1" presStyleCnt="2" custScaleY="144432" custLinFactNeighborX="-12696" custLinFactNeighborY="-126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7972CC8-0E57-4C16-9073-067306044CF0}" type="pres">
      <dgm:prSet presAssocID="{0DFBE08B-B5C7-4378-90DE-DD58F824E0B0}" presName="spVertical2" presStyleCnt="0"/>
      <dgm:spPr/>
    </dgm:pt>
    <dgm:pt modelId="{77358D9E-48DB-42AB-8FE6-19F0314CC7B2}" type="pres">
      <dgm:prSet presAssocID="{0DFBE08B-B5C7-4378-90DE-DD58F824E0B0}" presName="spVertical3" presStyleCnt="0"/>
      <dgm:spPr/>
    </dgm:pt>
    <dgm:pt modelId="{2056FCBC-21B4-4C6D-82DB-DC14E8FA851A}" type="pres">
      <dgm:prSet presAssocID="{1DE5AABD-DB56-479C-B97E-5E890F567335}" presName="padding2" presStyleCnt="0"/>
      <dgm:spPr/>
    </dgm:pt>
    <dgm:pt modelId="{C22588B0-EF45-4CFC-8C7B-42489C2DDC19}" type="pres">
      <dgm:prSet presAssocID="{1DE5AABD-DB56-479C-B97E-5E890F567335}" presName="negArrow" presStyleCnt="0"/>
      <dgm:spPr/>
    </dgm:pt>
    <dgm:pt modelId="{CBE513F9-94AF-47D7-840C-23A48D276668}" type="pres">
      <dgm:prSet presAssocID="{1DE5AABD-DB56-479C-B97E-5E890F567335}" presName="backgroundArrow" presStyleLbl="node1" presStyleIdx="0" presStyleCnt="1" custScaleY="321682" custLinFactNeighborX="763" custLinFactNeighborY="1287"/>
      <dgm:spPr>
        <a:ln>
          <a:solidFill>
            <a:schemeClr val="tx1"/>
          </a:solidFill>
        </a:ln>
      </dgm:spPr>
    </dgm:pt>
  </dgm:ptLst>
  <dgm:cxnLst>
    <dgm:cxn modelId="{14F667C4-0599-48D2-8E7E-B5EB4E6381A8}" srcId="{1DE5AABD-DB56-479C-B97E-5E890F567335}" destId="{0DFBE08B-B5C7-4378-90DE-DD58F824E0B0}" srcOrd="1" destOrd="0" parTransId="{A1640DF4-EB20-4693-9292-1E46DED6658A}" sibTransId="{9D15AAC5-2D61-456A-ABFE-D619FBC48073}"/>
    <dgm:cxn modelId="{ECE1A248-ADDC-4051-B9BD-F4334AE633AF}" srcId="{1DE5AABD-DB56-479C-B97E-5E890F567335}" destId="{9674F4C6-D6D8-4FA7-A6C7-F72EDFEC33CA}" srcOrd="0" destOrd="0" parTransId="{F7406D98-A3EA-462B-8047-54F5E7F0B2B8}" sibTransId="{41CB3237-25A7-41DD-8320-9EC97421A285}"/>
    <dgm:cxn modelId="{0C78471B-94F9-4523-BA62-B4B7C6B42F3F}" type="presOf" srcId="{1DE5AABD-DB56-479C-B97E-5E890F567335}" destId="{966CC99C-B039-4E49-9E9B-01A6062A0CD4}" srcOrd="0" destOrd="0" presId="urn:microsoft.com/office/officeart/2005/8/layout/hProcess3"/>
    <dgm:cxn modelId="{75716946-782B-459B-8484-E92F85D13C56}" type="presOf" srcId="{9674F4C6-D6D8-4FA7-A6C7-F72EDFEC33CA}" destId="{B1589A71-3E00-4DCB-8058-420610B28142}" srcOrd="0" destOrd="0" presId="urn:microsoft.com/office/officeart/2005/8/layout/hProcess3"/>
    <dgm:cxn modelId="{1BEDC691-0736-4229-906E-E22895AC31E9}" type="presOf" srcId="{0DFBE08B-B5C7-4378-90DE-DD58F824E0B0}" destId="{AFDB5CF2-2BC3-4674-B7DF-CC8BDB638DFB}" srcOrd="0" destOrd="0" presId="urn:microsoft.com/office/officeart/2005/8/layout/hProcess3"/>
    <dgm:cxn modelId="{EFE33661-002F-4AB9-9DD9-8D47FFDF65B5}" type="presParOf" srcId="{966CC99C-B039-4E49-9E9B-01A6062A0CD4}" destId="{6EAD392C-51A1-4B98-AF48-7ED4D2BE2179}" srcOrd="0" destOrd="0" presId="urn:microsoft.com/office/officeart/2005/8/layout/hProcess3"/>
    <dgm:cxn modelId="{A74EB6CB-5625-4227-82CB-2A9C87565C21}" type="presParOf" srcId="{966CC99C-B039-4E49-9E9B-01A6062A0CD4}" destId="{6B84D29A-7D08-43E7-8E09-806735EE755A}" srcOrd="1" destOrd="0" presId="urn:microsoft.com/office/officeart/2005/8/layout/hProcess3"/>
    <dgm:cxn modelId="{3BD39478-59AB-4FE3-AB29-E76F2F818AEF}" type="presParOf" srcId="{6B84D29A-7D08-43E7-8E09-806735EE755A}" destId="{AB7807CF-E537-45B9-BF75-D32FDBADA9D9}" srcOrd="0" destOrd="0" presId="urn:microsoft.com/office/officeart/2005/8/layout/hProcess3"/>
    <dgm:cxn modelId="{BD827BB2-6C1F-4345-93C2-9D48CC710374}" type="presParOf" srcId="{6B84D29A-7D08-43E7-8E09-806735EE755A}" destId="{DEB06203-9589-4474-934B-B397A0BEB8F1}" srcOrd="1" destOrd="0" presId="urn:microsoft.com/office/officeart/2005/8/layout/hProcess3"/>
    <dgm:cxn modelId="{80092734-342A-471D-A5F8-CABD1043F23B}" type="presParOf" srcId="{DEB06203-9589-4474-934B-B397A0BEB8F1}" destId="{C73D43D5-699D-4566-9B9F-3298554BC61F}" srcOrd="0" destOrd="0" presId="urn:microsoft.com/office/officeart/2005/8/layout/hProcess3"/>
    <dgm:cxn modelId="{69D2BEBA-21CB-4575-A026-18F490204873}" type="presParOf" srcId="{DEB06203-9589-4474-934B-B397A0BEB8F1}" destId="{B1589A71-3E00-4DCB-8058-420610B28142}" srcOrd="1" destOrd="0" presId="urn:microsoft.com/office/officeart/2005/8/layout/hProcess3"/>
    <dgm:cxn modelId="{26702123-746B-42FD-90E8-05C5FB85BE23}" type="presParOf" srcId="{DEB06203-9589-4474-934B-B397A0BEB8F1}" destId="{93DE2CB2-729C-4B12-A607-0E861F9BE637}" srcOrd="2" destOrd="0" presId="urn:microsoft.com/office/officeart/2005/8/layout/hProcess3"/>
    <dgm:cxn modelId="{ACA8FF67-0EB8-4001-80B7-576ACF9D329D}" type="presParOf" srcId="{DEB06203-9589-4474-934B-B397A0BEB8F1}" destId="{3ACF9459-8770-4769-9F46-7BFDC5671EC0}" srcOrd="3" destOrd="0" presId="urn:microsoft.com/office/officeart/2005/8/layout/hProcess3"/>
    <dgm:cxn modelId="{033ED67E-9BCD-4C6F-94C9-2D1C4D1A43AA}" type="presParOf" srcId="{6B84D29A-7D08-43E7-8E09-806735EE755A}" destId="{FCBA2B3B-C8DC-4C3C-8D5E-516D72EF0F7C}" srcOrd="2" destOrd="0" presId="urn:microsoft.com/office/officeart/2005/8/layout/hProcess3"/>
    <dgm:cxn modelId="{2A2AD8A3-DB7E-4EE2-AA54-6DA9B8D0A48C}" type="presParOf" srcId="{6B84D29A-7D08-43E7-8E09-806735EE755A}" destId="{58B56479-7A59-40C0-BFFB-8B31595E7160}" srcOrd="3" destOrd="0" presId="urn:microsoft.com/office/officeart/2005/8/layout/hProcess3"/>
    <dgm:cxn modelId="{4CAD203F-089A-4E61-A469-80CDDF975563}" type="presParOf" srcId="{58B56479-7A59-40C0-BFFB-8B31595E7160}" destId="{5E70354E-5AA4-4FCF-86F8-C453C3FA4EF5}" srcOrd="0" destOrd="0" presId="urn:microsoft.com/office/officeart/2005/8/layout/hProcess3"/>
    <dgm:cxn modelId="{51C9C63F-498E-43C4-B9FC-B0566A7A292C}" type="presParOf" srcId="{58B56479-7A59-40C0-BFFB-8B31595E7160}" destId="{AFDB5CF2-2BC3-4674-B7DF-CC8BDB638DFB}" srcOrd="1" destOrd="0" presId="urn:microsoft.com/office/officeart/2005/8/layout/hProcess3"/>
    <dgm:cxn modelId="{3D45C24C-C303-4BA0-8434-26165D55F280}" type="presParOf" srcId="{58B56479-7A59-40C0-BFFB-8B31595E7160}" destId="{67972CC8-0E57-4C16-9073-067306044CF0}" srcOrd="2" destOrd="0" presId="urn:microsoft.com/office/officeart/2005/8/layout/hProcess3"/>
    <dgm:cxn modelId="{B1D99B04-0C0D-44B2-ACC4-D935460B14BD}" type="presParOf" srcId="{58B56479-7A59-40C0-BFFB-8B31595E7160}" destId="{77358D9E-48DB-42AB-8FE6-19F0314CC7B2}" srcOrd="3" destOrd="0" presId="urn:microsoft.com/office/officeart/2005/8/layout/hProcess3"/>
    <dgm:cxn modelId="{CE215600-A9FB-4A3E-A022-3A36B1CC5A3F}" type="presParOf" srcId="{6B84D29A-7D08-43E7-8E09-806735EE755A}" destId="{2056FCBC-21B4-4C6D-82DB-DC14E8FA851A}" srcOrd="4" destOrd="0" presId="urn:microsoft.com/office/officeart/2005/8/layout/hProcess3"/>
    <dgm:cxn modelId="{0477347A-FE82-4A4E-BC41-8F933A3A25A1}" type="presParOf" srcId="{6B84D29A-7D08-43E7-8E09-806735EE755A}" destId="{C22588B0-EF45-4CFC-8C7B-42489C2DDC19}" srcOrd="5" destOrd="0" presId="urn:microsoft.com/office/officeart/2005/8/layout/hProcess3"/>
    <dgm:cxn modelId="{42558E34-0127-4001-9045-9AA301581895}" type="presParOf" srcId="{6B84D29A-7D08-43E7-8E09-806735EE755A}" destId="{CBE513F9-94AF-47D7-840C-23A48D276668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A2D183-A68A-4DB4-9DA2-BD869569FFA6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B5F58270-3244-49A3-B554-1FFC38924460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CL" sz="3600" b="1" dirty="0" smtClean="0">
              <a:latin typeface="+mj-lt"/>
            </a:rPr>
            <a:t>INTEGRAR </a:t>
          </a:r>
        </a:p>
        <a:p>
          <a:r>
            <a:rPr lang="es-CL" sz="3600" b="1" dirty="0" smtClean="0">
              <a:latin typeface="+mj-lt"/>
            </a:rPr>
            <a:t>Y</a:t>
          </a:r>
        </a:p>
        <a:p>
          <a:r>
            <a:rPr lang="es-CL" sz="3600" b="1" dirty="0" smtClean="0">
              <a:latin typeface="+mj-lt"/>
            </a:rPr>
            <a:t>ESTRUCTURAR</a:t>
          </a:r>
        </a:p>
      </dgm:t>
    </dgm:pt>
    <dgm:pt modelId="{DC9EF961-7FED-4028-8AF7-71415E552384}" type="parTrans" cxnId="{AF21FCA0-BD78-48E9-9F39-5C3A266797A6}">
      <dgm:prSet/>
      <dgm:spPr/>
      <dgm:t>
        <a:bodyPr/>
        <a:lstStyle/>
        <a:p>
          <a:endParaRPr lang="es-CL"/>
        </a:p>
      </dgm:t>
    </dgm:pt>
    <dgm:pt modelId="{A821D947-DF09-4602-B90D-7A5D048DA615}" type="sibTrans" cxnId="{AF21FCA0-BD78-48E9-9F39-5C3A266797A6}">
      <dgm:prSet/>
      <dgm:spPr/>
      <dgm:t>
        <a:bodyPr/>
        <a:lstStyle/>
        <a:p>
          <a:endParaRPr lang="es-CL"/>
        </a:p>
      </dgm:t>
    </dgm:pt>
    <dgm:pt modelId="{D0E30F36-BB9B-42AF-A3AB-13C933ACD7E5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CL" sz="2800" b="1" dirty="0" smtClean="0">
              <a:latin typeface="+mj-lt"/>
            </a:rPr>
            <a:t>HABILIDADES</a:t>
          </a:r>
          <a:endParaRPr lang="es-CL" sz="2800" b="1" dirty="0">
            <a:latin typeface="+mj-lt"/>
          </a:endParaRPr>
        </a:p>
      </dgm:t>
    </dgm:pt>
    <dgm:pt modelId="{7549256C-4768-4850-9ABF-56760D8EBB93}" type="parTrans" cxnId="{A904C6FC-8AAA-42B0-9EB9-B84F71C47ADA}">
      <dgm:prSet/>
      <dgm:spPr/>
      <dgm:t>
        <a:bodyPr/>
        <a:lstStyle/>
        <a:p>
          <a:endParaRPr lang="es-CL"/>
        </a:p>
      </dgm:t>
    </dgm:pt>
    <dgm:pt modelId="{F27D3A6C-A120-439F-8BC7-1F76D41FD096}" type="sibTrans" cxnId="{A904C6FC-8AAA-42B0-9EB9-B84F71C47ADA}">
      <dgm:prSet/>
      <dgm:spPr>
        <a:solidFill>
          <a:srgbClr val="92D050"/>
        </a:solidFill>
      </dgm:spPr>
      <dgm:t>
        <a:bodyPr/>
        <a:lstStyle/>
        <a:p>
          <a:endParaRPr lang="es-CL"/>
        </a:p>
      </dgm:t>
    </dgm:pt>
    <dgm:pt modelId="{149463F1-A049-4D7F-8453-FA92103A98CB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CL" sz="2800" b="1" dirty="0" smtClean="0">
              <a:latin typeface="+mj-lt"/>
            </a:rPr>
            <a:t>ACTITUDES</a:t>
          </a:r>
          <a:endParaRPr lang="es-CL" sz="2800" b="1" dirty="0">
            <a:latin typeface="+mj-lt"/>
          </a:endParaRPr>
        </a:p>
      </dgm:t>
    </dgm:pt>
    <dgm:pt modelId="{74844033-5D00-4549-8B9D-CDE0E2780E67}" type="parTrans" cxnId="{DCB78EF5-F71B-4728-9D95-BC2C68514326}">
      <dgm:prSet/>
      <dgm:spPr/>
      <dgm:t>
        <a:bodyPr/>
        <a:lstStyle/>
        <a:p>
          <a:endParaRPr lang="es-CL"/>
        </a:p>
      </dgm:t>
    </dgm:pt>
    <dgm:pt modelId="{BFF41823-5BB1-45C1-BCDE-6ED1BD3BD681}" type="sibTrans" cxnId="{DCB78EF5-F71B-4728-9D95-BC2C68514326}">
      <dgm:prSet/>
      <dgm:spPr>
        <a:solidFill>
          <a:srgbClr val="92D050"/>
        </a:solidFill>
      </dgm:spPr>
      <dgm:t>
        <a:bodyPr/>
        <a:lstStyle/>
        <a:p>
          <a:endParaRPr lang="es-CL"/>
        </a:p>
      </dgm:t>
    </dgm:pt>
    <dgm:pt modelId="{FD540BC6-841A-4CA3-B685-1953424E436C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CL" sz="2800" b="1" dirty="0" smtClean="0">
              <a:latin typeface="+mj-lt"/>
            </a:rPr>
            <a:t>TÉCNICAS DE ESTUDIO</a:t>
          </a:r>
          <a:endParaRPr lang="es-CL" sz="2800" b="1" dirty="0">
            <a:latin typeface="+mj-lt"/>
          </a:endParaRPr>
        </a:p>
      </dgm:t>
    </dgm:pt>
    <dgm:pt modelId="{49D0EB3F-3A61-4950-A8B6-9EFD8641D527}" type="parTrans" cxnId="{C77ECDE6-132C-4033-844D-6043F4D7C75D}">
      <dgm:prSet/>
      <dgm:spPr/>
      <dgm:t>
        <a:bodyPr/>
        <a:lstStyle/>
        <a:p>
          <a:endParaRPr lang="es-CL"/>
        </a:p>
      </dgm:t>
    </dgm:pt>
    <dgm:pt modelId="{CE1DAE7D-EBF8-42C9-A12C-632C9DAEF57C}" type="sibTrans" cxnId="{C77ECDE6-132C-4033-844D-6043F4D7C75D}">
      <dgm:prSet/>
      <dgm:spPr>
        <a:solidFill>
          <a:srgbClr val="92D050"/>
        </a:solidFill>
      </dgm:spPr>
      <dgm:t>
        <a:bodyPr/>
        <a:lstStyle/>
        <a:p>
          <a:endParaRPr lang="es-CL"/>
        </a:p>
      </dgm:t>
    </dgm:pt>
    <dgm:pt modelId="{5DDC9B75-47B7-41C2-A5DC-51C7C8FF0AF6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CL" sz="2400" b="1" dirty="0" smtClean="0">
              <a:latin typeface="+mj-lt"/>
            </a:rPr>
            <a:t>CONOCIMIENTOS</a:t>
          </a:r>
          <a:endParaRPr lang="es-CL" sz="2400" b="1" dirty="0">
            <a:latin typeface="+mj-lt"/>
          </a:endParaRPr>
        </a:p>
      </dgm:t>
    </dgm:pt>
    <dgm:pt modelId="{76CD69BB-A2AD-443B-847C-F2D5399D1AF1}" type="parTrans" cxnId="{C859B330-C2AC-4379-99ED-F2CE444E595C}">
      <dgm:prSet/>
      <dgm:spPr/>
      <dgm:t>
        <a:bodyPr/>
        <a:lstStyle/>
        <a:p>
          <a:endParaRPr lang="es-CL"/>
        </a:p>
      </dgm:t>
    </dgm:pt>
    <dgm:pt modelId="{FF13D12D-5F83-4AE0-9E38-B39B0C03F1FC}" type="sibTrans" cxnId="{C859B330-C2AC-4379-99ED-F2CE444E595C}">
      <dgm:prSet/>
      <dgm:spPr>
        <a:solidFill>
          <a:srgbClr val="92D050"/>
        </a:solidFill>
      </dgm:spPr>
      <dgm:t>
        <a:bodyPr/>
        <a:lstStyle/>
        <a:p>
          <a:endParaRPr lang="es-CL"/>
        </a:p>
      </dgm:t>
    </dgm:pt>
    <dgm:pt modelId="{924EF37A-196D-4175-9863-778C3EEAD846}" type="pres">
      <dgm:prSet presAssocID="{31A2D183-A68A-4DB4-9DA2-BD869569FFA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A223B2EA-BFAA-475E-849E-525352130E7C}" type="pres">
      <dgm:prSet presAssocID="{B5F58270-3244-49A3-B554-1FFC38924460}" presName="centerShape" presStyleLbl="node0" presStyleIdx="0" presStyleCnt="1" custScaleX="214855" custScaleY="126297" custLinFactNeighborX="-1552" custLinFactNeighborY="-1667"/>
      <dgm:spPr/>
      <dgm:t>
        <a:bodyPr/>
        <a:lstStyle/>
        <a:p>
          <a:endParaRPr lang="es-CL"/>
        </a:p>
      </dgm:t>
    </dgm:pt>
    <dgm:pt modelId="{B4E372D1-23A3-4939-831A-0B555E63EF55}" type="pres">
      <dgm:prSet presAssocID="{D0E30F36-BB9B-42AF-A3AB-13C933ACD7E5}" presName="node" presStyleLbl="node1" presStyleIdx="0" presStyleCnt="4" custScaleX="231609" custScaleY="11379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CB34089-A278-4700-A568-0FAF12E63513}" type="pres">
      <dgm:prSet presAssocID="{D0E30F36-BB9B-42AF-A3AB-13C933ACD7E5}" presName="dummy" presStyleCnt="0"/>
      <dgm:spPr/>
    </dgm:pt>
    <dgm:pt modelId="{F082E30F-3CC2-47F2-A27C-6922145DBDA2}" type="pres">
      <dgm:prSet presAssocID="{F27D3A6C-A120-439F-8BC7-1F76D41FD096}" presName="sibTrans" presStyleLbl="sibTrans2D1" presStyleIdx="0" presStyleCnt="4"/>
      <dgm:spPr/>
      <dgm:t>
        <a:bodyPr/>
        <a:lstStyle/>
        <a:p>
          <a:endParaRPr lang="es-CL"/>
        </a:p>
      </dgm:t>
    </dgm:pt>
    <dgm:pt modelId="{4D9E7138-EC3A-4471-A62A-44A7B45C0DCC}" type="pres">
      <dgm:prSet presAssocID="{149463F1-A049-4D7F-8453-FA92103A98CB}" presName="node" presStyleLbl="node1" presStyleIdx="1" presStyleCnt="4" custScaleX="201413" custScaleY="121124" custRadScaleRad="153975" custRadScaleInc="-231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836781F-CA20-4BA9-9CC9-D8778A4744EC}" type="pres">
      <dgm:prSet presAssocID="{149463F1-A049-4D7F-8453-FA92103A98CB}" presName="dummy" presStyleCnt="0"/>
      <dgm:spPr/>
    </dgm:pt>
    <dgm:pt modelId="{8A8B2769-A0E6-4FF9-A284-8B406EC05CA8}" type="pres">
      <dgm:prSet presAssocID="{BFF41823-5BB1-45C1-BCDE-6ED1BD3BD681}" presName="sibTrans" presStyleLbl="sibTrans2D1" presStyleIdx="1" presStyleCnt="4"/>
      <dgm:spPr/>
      <dgm:t>
        <a:bodyPr/>
        <a:lstStyle/>
        <a:p>
          <a:endParaRPr lang="es-CL"/>
        </a:p>
      </dgm:t>
    </dgm:pt>
    <dgm:pt modelId="{BD664ECA-2EF6-4089-93CC-F250F59F41B7}" type="pres">
      <dgm:prSet presAssocID="{FD540BC6-841A-4CA3-B685-1953424E436C}" presName="node" presStyleLbl="node1" presStyleIdx="2" presStyleCnt="4" custScaleX="226784" custScaleY="126359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3B14F72-C975-4A5E-85A9-54147C29D36A}" type="pres">
      <dgm:prSet presAssocID="{FD540BC6-841A-4CA3-B685-1953424E436C}" presName="dummy" presStyleCnt="0"/>
      <dgm:spPr/>
    </dgm:pt>
    <dgm:pt modelId="{FDC3170F-BF27-442F-BAC2-DFCFE5AE8EFF}" type="pres">
      <dgm:prSet presAssocID="{CE1DAE7D-EBF8-42C9-A12C-632C9DAEF57C}" presName="sibTrans" presStyleLbl="sibTrans2D1" presStyleIdx="2" presStyleCnt="4"/>
      <dgm:spPr/>
      <dgm:t>
        <a:bodyPr/>
        <a:lstStyle/>
        <a:p>
          <a:endParaRPr lang="es-CL"/>
        </a:p>
      </dgm:t>
    </dgm:pt>
    <dgm:pt modelId="{15C7512D-3C75-4158-A333-C85EEC213F8E}" type="pres">
      <dgm:prSet presAssocID="{5DDC9B75-47B7-41C2-A5DC-51C7C8FF0AF6}" presName="node" presStyleLbl="node1" presStyleIdx="3" presStyleCnt="4" custScaleX="238170" custScaleY="130940" custRadScaleRad="154266" custRadScaleInc="-475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36B1E2D-DCB1-454B-AEC7-666F29BA3EDA}" type="pres">
      <dgm:prSet presAssocID="{5DDC9B75-47B7-41C2-A5DC-51C7C8FF0AF6}" presName="dummy" presStyleCnt="0"/>
      <dgm:spPr/>
    </dgm:pt>
    <dgm:pt modelId="{7834E91A-1067-4246-8FD0-EB6792268DB6}" type="pres">
      <dgm:prSet presAssocID="{FF13D12D-5F83-4AE0-9E38-B39B0C03F1FC}" presName="sibTrans" presStyleLbl="sibTrans2D1" presStyleIdx="3" presStyleCnt="4"/>
      <dgm:spPr/>
      <dgm:t>
        <a:bodyPr/>
        <a:lstStyle/>
        <a:p>
          <a:endParaRPr lang="es-CL"/>
        </a:p>
      </dgm:t>
    </dgm:pt>
  </dgm:ptLst>
  <dgm:cxnLst>
    <dgm:cxn modelId="{70CFF584-FAF9-4ED8-8845-7FFDCE5F6F94}" type="presOf" srcId="{FF13D12D-5F83-4AE0-9E38-B39B0C03F1FC}" destId="{7834E91A-1067-4246-8FD0-EB6792268DB6}" srcOrd="0" destOrd="0" presId="urn:microsoft.com/office/officeart/2005/8/layout/radial6"/>
    <dgm:cxn modelId="{21298B51-6832-4738-A02F-D316D0C82BAD}" type="presOf" srcId="{F27D3A6C-A120-439F-8BC7-1F76D41FD096}" destId="{F082E30F-3CC2-47F2-A27C-6922145DBDA2}" srcOrd="0" destOrd="0" presId="urn:microsoft.com/office/officeart/2005/8/layout/radial6"/>
    <dgm:cxn modelId="{719E2A10-6DC1-4314-A9A8-A64B6581D1CC}" type="presOf" srcId="{FD540BC6-841A-4CA3-B685-1953424E436C}" destId="{BD664ECA-2EF6-4089-93CC-F250F59F41B7}" srcOrd="0" destOrd="0" presId="urn:microsoft.com/office/officeart/2005/8/layout/radial6"/>
    <dgm:cxn modelId="{DCB78EF5-F71B-4728-9D95-BC2C68514326}" srcId="{B5F58270-3244-49A3-B554-1FFC38924460}" destId="{149463F1-A049-4D7F-8453-FA92103A98CB}" srcOrd="1" destOrd="0" parTransId="{74844033-5D00-4549-8B9D-CDE0E2780E67}" sibTransId="{BFF41823-5BB1-45C1-BCDE-6ED1BD3BD681}"/>
    <dgm:cxn modelId="{B7D036BE-0056-4CB5-8234-D5B9E4D07CC3}" type="presOf" srcId="{5DDC9B75-47B7-41C2-A5DC-51C7C8FF0AF6}" destId="{15C7512D-3C75-4158-A333-C85EEC213F8E}" srcOrd="0" destOrd="0" presId="urn:microsoft.com/office/officeart/2005/8/layout/radial6"/>
    <dgm:cxn modelId="{B18F6BFD-3FEB-4E4A-B004-038322360022}" type="presOf" srcId="{31A2D183-A68A-4DB4-9DA2-BD869569FFA6}" destId="{924EF37A-196D-4175-9863-778C3EEAD846}" srcOrd="0" destOrd="0" presId="urn:microsoft.com/office/officeart/2005/8/layout/radial6"/>
    <dgm:cxn modelId="{C964E303-6202-42F2-9138-7B1EA4A57D4E}" type="presOf" srcId="{149463F1-A049-4D7F-8453-FA92103A98CB}" destId="{4D9E7138-EC3A-4471-A62A-44A7B45C0DCC}" srcOrd="0" destOrd="0" presId="urn:microsoft.com/office/officeart/2005/8/layout/radial6"/>
    <dgm:cxn modelId="{9876B90F-77A0-47FD-9223-7AA94863092A}" type="presOf" srcId="{D0E30F36-BB9B-42AF-A3AB-13C933ACD7E5}" destId="{B4E372D1-23A3-4939-831A-0B555E63EF55}" srcOrd="0" destOrd="0" presId="urn:microsoft.com/office/officeart/2005/8/layout/radial6"/>
    <dgm:cxn modelId="{AF21FCA0-BD78-48E9-9F39-5C3A266797A6}" srcId="{31A2D183-A68A-4DB4-9DA2-BD869569FFA6}" destId="{B5F58270-3244-49A3-B554-1FFC38924460}" srcOrd="0" destOrd="0" parTransId="{DC9EF961-7FED-4028-8AF7-71415E552384}" sibTransId="{A821D947-DF09-4602-B90D-7A5D048DA615}"/>
    <dgm:cxn modelId="{C77ECDE6-132C-4033-844D-6043F4D7C75D}" srcId="{B5F58270-3244-49A3-B554-1FFC38924460}" destId="{FD540BC6-841A-4CA3-B685-1953424E436C}" srcOrd="2" destOrd="0" parTransId="{49D0EB3F-3A61-4950-A8B6-9EFD8641D527}" sibTransId="{CE1DAE7D-EBF8-42C9-A12C-632C9DAEF57C}"/>
    <dgm:cxn modelId="{2275C200-7A54-4ABD-97F3-68E2968F93DA}" type="presOf" srcId="{BFF41823-5BB1-45C1-BCDE-6ED1BD3BD681}" destId="{8A8B2769-A0E6-4FF9-A284-8B406EC05CA8}" srcOrd="0" destOrd="0" presId="urn:microsoft.com/office/officeart/2005/8/layout/radial6"/>
    <dgm:cxn modelId="{A904C6FC-8AAA-42B0-9EB9-B84F71C47ADA}" srcId="{B5F58270-3244-49A3-B554-1FFC38924460}" destId="{D0E30F36-BB9B-42AF-A3AB-13C933ACD7E5}" srcOrd="0" destOrd="0" parTransId="{7549256C-4768-4850-9ABF-56760D8EBB93}" sibTransId="{F27D3A6C-A120-439F-8BC7-1F76D41FD096}"/>
    <dgm:cxn modelId="{0E5EAE78-12A6-4B5D-A7E8-4DDF7A4B305B}" type="presOf" srcId="{B5F58270-3244-49A3-B554-1FFC38924460}" destId="{A223B2EA-BFAA-475E-849E-525352130E7C}" srcOrd="0" destOrd="0" presId="urn:microsoft.com/office/officeart/2005/8/layout/radial6"/>
    <dgm:cxn modelId="{C859B330-C2AC-4379-99ED-F2CE444E595C}" srcId="{B5F58270-3244-49A3-B554-1FFC38924460}" destId="{5DDC9B75-47B7-41C2-A5DC-51C7C8FF0AF6}" srcOrd="3" destOrd="0" parTransId="{76CD69BB-A2AD-443B-847C-F2D5399D1AF1}" sibTransId="{FF13D12D-5F83-4AE0-9E38-B39B0C03F1FC}"/>
    <dgm:cxn modelId="{3C707B10-7BD6-4F80-8541-825DA54D74A9}" type="presOf" srcId="{CE1DAE7D-EBF8-42C9-A12C-632C9DAEF57C}" destId="{FDC3170F-BF27-442F-BAC2-DFCFE5AE8EFF}" srcOrd="0" destOrd="0" presId="urn:microsoft.com/office/officeart/2005/8/layout/radial6"/>
    <dgm:cxn modelId="{1554AE4D-D182-4986-876C-E8CC77ADD45C}" type="presParOf" srcId="{924EF37A-196D-4175-9863-778C3EEAD846}" destId="{A223B2EA-BFAA-475E-849E-525352130E7C}" srcOrd="0" destOrd="0" presId="urn:microsoft.com/office/officeart/2005/8/layout/radial6"/>
    <dgm:cxn modelId="{7B11A249-0969-49B6-A0F7-744F81209978}" type="presParOf" srcId="{924EF37A-196D-4175-9863-778C3EEAD846}" destId="{B4E372D1-23A3-4939-831A-0B555E63EF55}" srcOrd="1" destOrd="0" presId="urn:microsoft.com/office/officeart/2005/8/layout/radial6"/>
    <dgm:cxn modelId="{AFACCE8C-F748-435D-8BA3-47CEDAE695B0}" type="presParOf" srcId="{924EF37A-196D-4175-9863-778C3EEAD846}" destId="{7CB34089-A278-4700-A568-0FAF12E63513}" srcOrd="2" destOrd="0" presId="urn:microsoft.com/office/officeart/2005/8/layout/radial6"/>
    <dgm:cxn modelId="{DF3A7DDA-5792-4D7F-8CAD-20FC691914BA}" type="presParOf" srcId="{924EF37A-196D-4175-9863-778C3EEAD846}" destId="{F082E30F-3CC2-47F2-A27C-6922145DBDA2}" srcOrd="3" destOrd="0" presId="urn:microsoft.com/office/officeart/2005/8/layout/radial6"/>
    <dgm:cxn modelId="{5AA77B06-670F-45EA-B048-0ABC84DB0233}" type="presParOf" srcId="{924EF37A-196D-4175-9863-778C3EEAD846}" destId="{4D9E7138-EC3A-4471-A62A-44A7B45C0DCC}" srcOrd="4" destOrd="0" presId="urn:microsoft.com/office/officeart/2005/8/layout/radial6"/>
    <dgm:cxn modelId="{1ECF2F04-0934-41EA-8649-F2D1C824523C}" type="presParOf" srcId="{924EF37A-196D-4175-9863-778C3EEAD846}" destId="{D836781F-CA20-4BA9-9CC9-D8778A4744EC}" srcOrd="5" destOrd="0" presId="urn:microsoft.com/office/officeart/2005/8/layout/radial6"/>
    <dgm:cxn modelId="{53CFCC60-B9D9-4EFB-ABC5-C8AADB65C8C5}" type="presParOf" srcId="{924EF37A-196D-4175-9863-778C3EEAD846}" destId="{8A8B2769-A0E6-4FF9-A284-8B406EC05CA8}" srcOrd="6" destOrd="0" presId="urn:microsoft.com/office/officeart/2005/8/layout/radial6"/>
    <dgm:cxn modelId="{5233ABE6-D2F2-409E-8CE9-D8A94687A63B}" type="presParOf" srcId="{924EF37A-196D-4175-9863-778C3EEAD846}" destId="{BD664ECA-2EF6-4089-93CC-F250F59F41B7}" srcOrd="7" destOrd="0" presId="urn:microsoft.com/office/officeart/2005/8/layout/radial6"/>
    <dgm:cxn modelId="{9BA402F1-BF0B-49A2-931A-3695FA1A0363}" type="presParOf" srcId="{924EF37A-196D-4175-9863-778C3EEAD846}" destId="{33B14F72-C975-4A5E-85A9-54147C29D36A}" srcOrd="8" destOrd="0" presId="urn:microsoft.com/office/officeart/2005/8/layout/radial6"/>
    <dgm:cxn modelId="{1C1F4C69-434D-44B3-ACDC-FD2160162875}" type="presParOf" srcId="{924EF37A-196D-4175-9863-778C3EEAD846}" destId="{FDC3170F-BF27-442F-BAC2-DFCFE5AE8EFF}" srcOrd="9" destOrd="0" presId="urn:microsoft.com/office/officeart/2005/8/layout/radial6"/>
    <dgm:cxn modelId="{011C1034-AD31-4B4E-90CF-E0A01732EBAC}" type="presParOf" srcId="{924EF37A-196D-4175-9863-778C3EEAD846}" destId="{15C7512D-3C75-4158-A333-C85EEC213F8E}" srcOrd="10" destOrd="0" presId="urn:microsoft.com/office/officeart/2005/8/layout/radial6"/>
    <dgm:cxn modelId="{99DDED4C-41C9-454A-A354-FA5BD9918956}" type="presParOf" srcId="{924EF37A-196D-4175-9863-778C3EEAD846}" destId="{136B1E2D-DCB1-454B-AEC7-666F29BA3EDA}" srcOrd="11" destOrd="0" presId="urn:microsoft.com/office/officeart/2005/8/layout/radial6"/>
    <dgm:cxn modelId="{27B22F22-0926-4541-8BEF-93F7A14E94D2}" type="presParOf" srcId="{924EF37A-196D-4175-9863-778C3EEAD846}" destId="{7834E91A-1067-4246-8FD0-EB6792268DB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C619D-0317-41C4-A7C4-B02A5AA30022}" type="datetimeFigureOut">
              <a:rPr lang="es-CL" smtClean="0"/>
              <a:t>16-03-2016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F0CF9-70A1-4B18-A764-0CECD463EC1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4067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462C-D08E-4192-BDEF-B0D96543177D}" type="datetimeFigureOut">
              <a:rPr lang="es-CL" smtClean="0"/>
              <a:t>16-03-2016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2CC5-2215-41E6-AB24-BEA92FE32A4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462C-D08E-4192-BDEF-B0D96543177D}" type="datetimeFigureOut">
              <a:rPr lang="es-CL" smtClean="0"/>
              <a:t>16-03-2016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2CC5-2215-41E6-AB24-BEA92FE32A4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462C-D08E-4192-BDEF-B0D96543177D}" type="datetimeFigureOut">
              <a:rPr lang="es-CL" smtClean="0"/>
              <a:t>16-03-2016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2CC5-2215-41E6-AB24-BEA92FE32A4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462C-D08E-4192-BDEF-B0D96543177D}" type="datetimeFigureOut">
              <a:rPr lang="es-CL" smtClean="0"/>
              <a:t>16-03-2016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2CC5-2215-41E6-AB24-BEA92FE32A4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462C-D08E-4192-BDEF-B0D96543177D}" type="datetimeFigureOut">
              <a:rPr lang="es-CL" smtClean="0"/>
              <a:t>16-03-2016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2CC5-2215-41E6-AB24-BEA92FE32A4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462C-D08E-4192-BDEF-B0D96543177D}" type="datetimeFigureOut">
              <a:rPr lang="es-CL" smtClean="0"/>
              <a:t>16-03-2016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2CC5-2215-41E6-AB24-BEA92FE32A4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462C-D08E-4192-BDEF-B0D96543177D}" type="datetimeFigureOut">
              <a:rPr lang="es-CL" smtClean="0"/>
              <a:t>16-03-2016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2CC5-2215-41E6-AB24-BEA92FE32A4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462C-D08E-4192-BDEF-B0D96543177D}" type="datetimeFigureOut">
              <a:rPr lang="es-CL" smtClean="0"/>
              <a:t>16-03-2016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2CC5-2215-41E6-AB24-BEA92FE32A4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462C-D08E-4192-BDEF-B0D96543177D}" type="datetimeFigureOut">
              <a:rPr lang="es-CL" smtClean="0"/>
              <a:t>16-03-2016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2CC5-2215-41E6-AB24-BEA92FE32A4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462C-D08E-4192-BDEF-B0D96543177D}" type="datetimeFigureOut">
              <a:rPr lang="es-CL" smtClean="0"/>
              <a:t>16-03-2016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2CC5-2215-41E6-AB24-BEA92FE32A4E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462C-D08E-4192-BDEF-B0D96543177D}" type="datetimeFigureOut">
              <a:rPr lang="es-CL" smtClean="0"/>
              <a:t>16-03-2016</a:t>
            </a:fld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792CC5-2215-41E6-AB24-BEA92FE32A4E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34792CC5-2215-41E6-AB24-BEA92FE32A4E}" type="slidenum">
              <a:rPr lang="es-CL" smtClean="0"/>
              <a:t>‹Nº›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EF2462C-D08E-4192-BDEF-B0D96543177D}" type="datetimeFigureOut">
              <a:rPr lang="es-CL" smtClean="0"/>
              <a:t>16-03-2016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chart" Target="../charts/chart2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sz="5400" b="1" dirty="0" smtClean="0"/>
              <a:t>ORIENTACIONES PEDAGÓGICAS 2016</a:t>
            </a:r>
            <a:endParaRPr lang="es-CL" sz="54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1925052" y="5111513"/>
            <a:ext cx="8325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b="1" dirty="0" smtClean="0">
                <a:latin typeface="+mj-lt"/>
              </a:rPr>
              <a:t>COLEGIO SAN RAFAEL ARCÁNGEL</a:t>
            </a:r>
          </a:p>
          <a:p>
            <a:pPr algn="ctr"/>
            <a:r>
              <a:rPr lang="es-CL" sz="4000" b="1" dirty="0" smtClean="0">
                <a:latin typeface="+mj-lt"/>
              </a:rPr>
              <a:t>UTP</a:t>
            </a:r>
            <a:endParaRPr lang="es-CL" sz="4000" b="1" dirty="0">
              <a:latin typeface="+mj-lt"/>
            </a:endParaRPr>
          </a:p>
        </p:txBody>
      </p:sp>
      <p:pic>
        <p:nvPicPr>
          <p:cNvPr id="6" name="Picture 2" descr="C:\Users\HP\Pictures\images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6042" y="1870362"/>
            <a:ext cx="3753852" cy="3072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241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946677" y="36711"/>
            <a:ext cx="46441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</a:rPr>
              <a:t>CRONOGRAMA </a:t>
            </a:r>
          </a:p>
          <a:p>
            <a:pPr algn="ctr"/>
            <a:r>
              <a:rPr lang="es-CL" sz="3200" b="1" dirty="0" smtClean="0">
                <a:solidFill>
                  <a:srgbClr val="FF0000"/>
                </a:solidFill>
              </a:rPr>
              <a:t>CLASE A CLASE</a:t>
            </a:r>
            <a:endParaRPr lang="es-CL" sz="32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704560" y="5812709"/>
            <a:ext cx="65734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solidFill>
                  <a:srgbClr val="FF3399"/>
                </a:solidFill>
              </a:rPr>
              <a:t>Organizar, Monitorear y Alinear!!!</a:t>
            </a:r>
          </a:p>
          <a:p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22749" y="295740"/>
            <a:ext cx="4484267" cy="61206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10016" y="799591"/>
            <a:ext cx="6723407" cy="53934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72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8758" y="0"/>
            <a:ext cx="10900608" cy="743920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rgbClr val="FF0000"/>
                </a:solidFill>
              </a:rPr>
              <a:t>¿Cómo describir y modelar las HABILIDADES…</a:t>
            </a:r>
            <a:endParaRPr lang="es-CL" sz="3600" b="1" dirty="0">
              <a:solidFill>
                <a:srgbClr val="FF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743921"/>
            <a:ext cx="5352625" cy="5863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850" y="743920"/>
            <a:ext cx="5253516" cy="58630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742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3663" y="0"/>
            <a:ext cx="10160000" cy="649705"/>
          </a:xfrm>
        </p:spPr>
        <p:txBody>
          <a:bodyPr/>
          <a:lstStyle/>
          <a:p>
            <a:pPr algn="ctr"/>
            <a:r>
              <a:rPr lang="es-CL" sz="3200" b="1" dirty="0" smtClean="0"/>
              <a:t>ARTICULACIÓN PEI : PANEL DE CAPACIDADES</a:t>
            </a:r>
            <a:endParaRPr lang="es-CL" sz="3200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34727"/>
              </p:ext>
            </p:extLst>
          </p:nvPr>
        </p:nvGraphicFramePr>
        <p:xfrm>
          <a:off x="336886" y="938463"/>
          <a:ext cx="10659977" cy="5606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0420"/>
                <a:gridCol w="2686783"/>
                <a:gridCol w="2685991"/>
                <a:gridCol w="2686783"/>
              </a:tblGrid>
              <a:tr h="12304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800" b="1" dirty="0">
                          <a:solidFill>
                            <a:schemeClr val="tx1"/>
                          </a:solidFill>
                          <a:effectLst/>
                        </a:rPr>
                        <a:t>COGNITIVA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L" sz="2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800" b="1" dirty="0">
                          <a:solidFill>
                            <a:schemeClr val="tx1"/>
                          </a:solidFill>
                          <a:effectLst/>
                        </a:rPr>
                        <a:t>COMUNICACIÓN</a:t>
                      </a:r>
                      <a:endParaRPr lang="es-CL" sz="2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800" b="1" dirty="0">
                          <a:solidFill>
                            <a:schemeClr val="tx1"/>
                          </a:solidFill>
                          <a:effectLst/>
                        </a:rPr>
                        <a:t>PSICOMOTORA</a:t>
                      </a:r>
                      <a:endParaRPr lang="es-CL" sz="2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800" b="1" dirty="0">
                          <a:solidFill>
                            <a:schemeClr val="tx1"/>
                          </a:solidFill>
                          <a:effectLst/>
                        </a:rPr>
                        <a:t>INSERCIÓN SOCIAL</a:t>
                      </a:r>
                      <a:endParaRPr lang="es-CL" sz="2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76296">
                <a:tc>
                  <a:txBody>
                    <a:bodyPr/>
                    <a:lstStyle/>
                    <a:p>
                      <a:pPr marL="198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solidFill>
                            <a:schemeClr val="tx1"/>
                          </a:solidFill>
                          <a:effectLst/>
                        </a:rPr>
                        <a:t>Razonamiento lógico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solidFill>
                            <a:schemeClr val="tx1"/>
                          </a:solidFill>
                          <a:effectLst/>
                        </a:rPr>
                        <a:t>Comprender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solidFill>
                            <a:schemeClr val="tx1"/>
                          </a:solidFill>
                          <a:effectLst/>
                        </a:rPr>
                        <a:t>Sentido crítico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 smtClean="0">
                          <a:solidFill>
                            <a:schemeClr val="tx1"/>
                          </a:solidFill>
                          <a:effectLst/>
                        </a:rPr>
                        <a:t>Aplicar/</a:t>
                      </a:r>
                      <a:r>
                        <a:rPr lang="es-CL" sz="2400" dirty="0" err="1" smtClean="0">
                          <a:solidFill>
                            <a:schemeClr val="tx1"/>
                          </a:solidFill>
                          <a:effectLst/>
                        </a:rPr>
                        <a:t>Experi</a:t>
                      </a:r>
                      <a:endParaRPr lang="es-CL" sz="2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2400" dirty="0" smtClean="0">
                          <a:solidFill>
                            <a:schemeClr val="tx1"/>
                          </a:solidFill>
                          <a:effectLst/>
                        </a:rPr>
                        <a:t>mentar</a:t>
                      </a:r>
                      <a:endParaRPr lang="es-CL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solidFill>
                            <a:schemeClr val="tx1"/>
                          </a:solidFill>
                          <a:effectLst/>
                        </a:rPr>
                        <a:t>Investigar</a:t>
                      </a:r>
                      <a:endParaRPr lang="es-CL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19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effectLst/>
                        </a:rPr>
                        <a:t>Expresión oral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effectLst/>
                        </a:rPr>
                        <a:t>Expresión escrita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effectLst/>
                        </a:rPr>
                        <a:t>Expresión artística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effectLst/>
                        </a:rPr>
                        <a:t>Argumentar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effectLst/>
                        </a:rPr>
                        <a:t>Concluir</a:t>
                      </a:r>
                    </a:p>
                    <a:p>
                      <a:pPr marL="2019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 </a:t>
                      </a:r>
                      <a:endParaRPr lang="es-C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129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effectLst/>
                        </a:rPr>
                        <a:t>Orientación espacio – temporal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effectLst/>
                        </a:rPr>
                        <a:t>Acondicionamiento físico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effectLst/>
                        </a:rPr>
                        <a:t>Hábitos de vida saludable</a:t>
                      </a:r>
                    </a:p>
                    <a:p>
                      <a:pPr marL="20129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 </a:t>
                      </a:r>
                    </a:p>
                    <a:p>
                      <a:pPr marL="20129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 </a:t>
                      </a:r>
                      <a:endParaRPr lang="es-C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129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effectLst/>
                        </a:rPr>
                        <a:t>Ciudadanización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effectLst/>
                        </a:rPr>
                        <a:t>Participación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effectLst/>
                        </a:rPr>
                        <a:t>Autorregulación/Autocontrol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effectLst/>
                        </a:rPr>
                        <a:t>Organización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2400" dirty="0">
                          <a:effectLst/>
                        </a:rPr>
                        <a:t>Planificación</a:t>
                      </a:r>
                    </a:p>
                    <a:p>
                      <a:pPr marL="20129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 </a:t>
                      </a:r>
                      <a:endParaRPr lang="es-C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11298264" y="0"/>
            <a:ext cx="893736" cy="53159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3840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7727" y="0"/>
            <a:ext cx="10160000" cy="832267"/>
          </a:xfrm>
        </p:spPr>
        <p:txBody>
          <a:bodyPr/>
          <a:lstStyle/>
          <a:p>
            <a:r>
              <a:rPr lang="es-CL" sz="3200" b="1" dirty="0" smtClean="0"/>
              <a:t>ARTICULACIÓN PME: INDICADORES DE APRENDIZAJE</a:t>
            </a:r>
            <a:endParaRPr lang="es-CL" sz="3200" b="1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992781"/>
              </p:ext>
            </p:extLst>
          </p:nvPr>
        </p:nvGraphicFramePr>
        <p:xfrm>
          <a:off x="818147" y="1335505"/>
          <a:ext cx="3272589" cy="5305926"/>
        </p:xfrm>
        <a:graphic>
          <a:graphicData uri="http://schemas.openxmlformats.org/drawingml/2006/table">
            <a:tbl>
              <a:tblPr/>
              <a:tblGrid>
                <a:gridCol w="3272589"/>
              </a:tblGrid>
              <a:tr h="4948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latin typeface="Calibri"/>
                          <a:ea typeface="Calibri"/>
                          <a:cs typeface="Times New Roman"/>
                        </a:rPr>
                        <a:t>Indicador de Aprendizaje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2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Información Explícita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2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latin typeface="Calibri"/>
                          <a:ea typeface="Calibri"/>
                          <a:cs typeface="Times New Roman"/>
                        </a:rPr>
                        <a:t>Información Implícita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2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latin typeface="Calibri"/>
                          <a:ea typeface="Calibri"/>
                          <a:cs typeface="Times New Roman"/>
                        </a:rPr>
                        <a:t>Interpretar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2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latin typeface="Calibri"/>
                          <a:ea typeface="Calibri"/>
                          <a:cs typeface="Times New Roman"/>
                        </a:rPr>
                        <a:t>Evaluar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2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latin typeface="Calibri"/>
                          <a:ea typeface="Calibri"/>
                          <a:cs typeface="Times New Roman"/>
                        </a:rPr>
                        <a:t>Vocabulario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131064"/>
              </p:ext>
            </p:extLst>
          </p:nvPr>
        </p:nvGraphicFramePr>
        <p:xfrm>
          <a:off x="4211053" y="1336472"/>
          <a:ext cx="3681663" cy="5315713"/>
        </p:xfrm>
        <a:graphic>
          <a:graphicData uri="http://schemas.openxmlformats.org/drawingml/2006/table">
            <a:tbl>
              <a:tblPr/>
              <a:tblGrid>
                <a:gridCol w="3681663"/>
              </a:tblGrid>
              <a:tr h="3067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latin typeface="Calibri"/>
                          <a:ea typeface="Calibri"/>
                          <a:cs typeface="Times New Roman"/>
                        </a:rPr>
                        <a:t>Indicador de Aprendizaje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047">
                <a:tc>
                  <a:txBody>
                    <a:bodyPr/>
                    <a:lstStyle/>
                    <a:p>
                      <a:endParaRPr lang="es-CL" sz="2000" b="1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502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latin typeface="Calibri"/>
                          <a:ea typeface="Calibri"/>
                          <a:cs typeface="Times New Roman"/>
                        </a:rPr>
                        <a:t>Selecciona Información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6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Realiza Inferencias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latin typeface="Calibri"/>
                          <a:ea typeface="Calibri"/>
                          <a:cs typeface="Times New Roman"/>
                        </a:rPr>
                        <a:t>Organiza la información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1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latin typeface="Calibri"/>
                          <a:ea typeface="Calibri"/>
                          <a:cs typeface="Times New Roman"/>
                        </a:rPr>
                        <a:t>Representa la información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1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Utiliza Lenguaje Disciplinario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9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latin typeface="Calibri"/>
                          <a:ea typeface="Calibri"/>
                          <a:cs typeface="Times New Roman"/>
                        </a:rPr>
                        <a:t>Fundamenta Posibles Respuestas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9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Elabora Estrategias de Solución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9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Evalúa y argumenta la Respuesta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8281"/>
              </p:ext>
            </p:extLst>
          </p:nvPr>
        </p:nvGraphicFramePr>
        <p:xfrm>
          <a:off x="7996987" y="1323473"/>
          <a:ext cx="3048001" cy="5293895"/>
        </p:xfrm>
        <a:graphic>
          <a:graphicData uri="http://schemas.openxmlformats.org/drawingml/2006/table">
            <a:tbl>
              <a:tblPr/>
              <a:tblGrid>
                <a:gridCol w="3048001"/>
              </a:tblGrid>
              <a:tr h="3925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latin typeface="Calibri"/>
                          <a:ea typeface="Calibri"/>
                          <a:cs typeface="Times New Roman"/>
                        </a:rPr>
                        <a:t>Indicador de Aprendizaje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665">
                <a:tc>
                  <a:txBody>
                    <a:bodyPr/>
                    <a:lstStyle/>
                    <a:p>
                      <a:endParaRPr lang="es-CL" sz="2000" b="1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416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latin typeface="Calibri"/>
                          <a:ea typeface="Calibri"/>
                          <a:cs typeface="Times New Roman"/>
                        </a:rPr>
                        <a:t>Identifica Información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61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Comprende Procesos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latin typeface="Calibri"/>
                          <a:ea typeface="Calibri"/>
                          <a:cs typeface="Times New Roman"/>
                        </a:rPr>
                        <a:t>Comunica Posiciones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13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Valora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44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latin typeface="Calibri"/>
                          <a:ea typeface="Calibri"/>
                          <a:cs typeface="Times New Roman"/>
                        </a:rPr>
                        <a:t>Evalúa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8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Participa Activamente</a:t>
                      </a:r>
                    </a:p>
                  </a:txBody>
                  <a:tcPr marL="47553" marR="47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942855"/>
              </p:ext>
            </p:extLst>
          </p:nvPr>
        </p:nvGraphicFramePr>
        <p:xfrm>
          <a:off x="818147" y="719666"/>
          <a:ext cx="10178715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2905"/>
                <a:gridCol w="3753853"/>
                <a:gridCol w="303195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2200" dirty="0" smtClean="0"/>
                        <a:t>Comprensión Lectora</a:t>
                      </a:r>
                      <a:endParaRPr lang="es-C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200" dirty="0" smtClean="0"/>
                        <a:t>Resolución de Problemas</a:t>
                      </a:r>
                      <a:endParaRPr lang="es-C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200" dirty="0" smtClean="0"/>
                        <a:t>Formación Ciudadana</a:t>
                      </a:r>
                      <a:endParaRPr lang="es-CL" sz="2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9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656" y="25380"/>
            <a:ext cx="10160000" cy="580279"/>
          </a:xfrm>
        </p:spPr>
        <p:txBody>
          <a:bodyPr/>
          <a:lstStyle/>
          <a:p>
            <a:r>
              <a:rPr lang="es-CL" b="1" dirty="0"/>
              <a:t>y</a:t>
            </a:r>
            <a:r>
              <a:rPr lang="es-CL" b="1" dirty="0" smtClean="0"/>
              <a:t> ayudar a ESTUDIAR?</a:t>
            </a:r>
            <a:endParaRPr lang="es-CL" b="1" dirty="0"/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32349" y="132264"/>
            <a:ext cx="5426243" cy="63286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5 CuadroTexto"/>
          <p:cNvSpPr txBox="1"/>
          <p:nvPr/>
        </p:nvSpPr>
        <p:spPr>
          <a:xfrm>
            <a:off x="7920784" y="5657672"/>
            <a:ext cx="4271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 smtClean="0">
                <a:solidFill>
                  <a:srgbClr val="FF3399"/>
                </a:solidFill>
              </a:rPr>
              <a:t>Rumbo a la METACOGNICIÓN</a:t>
            </a:r>
            <a:endParaRPr lang="es-CL" sz="3600" b="1" dirty="0">
              <a:solidFill>
                <a:srgbClr val="FF3399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527124" y="3078223"/>
            <a:ext cx="4836692" cy="1477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0800000">
            <a:off x="391298" y="772722"/>
            <a:ext cx="5665791" cy="5192461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  <p:sp>
        <p:nvSpPr>
          <p:cNvPr id="4" name="Rectángulo 3"/>
          <p:cNvSpPr/>
          <p:nvPr/>
        </p:nvSpPr>
        <p:spPr>
          <a:xfrm rot="167139">
            <a:off x="794463" y="5426839"/>
            <a:ext cx="335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solidFill>
                  <a:srgbClr val="FF3399"/>
                </a:solidFill>
              </a:rPr>
              <a:t>Enseñando a aprender</a:t>
            </a:r>
            <a:r>
              <a:rPr lang="es-CL" sz="2400" b="1" dirty="0" smtClean="0">
                <a:solidFill>
                  <a:srgbClr val="FF3399"/>
                </a:solidFill>
              </a:rPr>
              <a:t>…</a:t>
            </a:r>
            <a:endParaRPr lang="es-CL" sz="2400" dirty="0">
              <a:solidFill>
                <a:srgbClr val="FF3399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 rot="264896">
            <a:off x="811489" y="1014752"/>
            <a:ext cx="38570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solidFill>
                  <a:srgbClr val="FF3399"/>
                </a:solidFill>
              </a:rPr>
              <a:t>Creando ambientes óptimos </a:t>
            </a:r>
            <a:endParaRPr lang="es-CL" sz="2400" b="1" dirty="0" smtClean="0">
              <a:solidFill>
                <a:srgbClr val="FF3399"/>
              </a:solidFill>
            </a:endParaRPr>
          </a:p>
          <a:p>
            <a:r>
              <a:rPr lang="es-CL" sz="2400" b="1" dirty="0" smtClean="0">
                <a:solidFill>
                  <a:srgbClr val="FF3399"/>
                </a:solidFill>
              </a:rPr>
              <a:t>para </a:t>
            </a:r>
            <a:r>
              <a:rPr lang="es-CL" sz="2400" b="1" dirty="0">
                <a:solidFill>
                  <a:srgbClr val="FF3399"/>
                </a:solidFill>
              </a:rPr>
              <a:t>el aprendizaje</a:t>
            </a:r>
            <a:endParaRPr lang="es-CL" sz="2400" dirty="0">
              <a:solidFill>
                <a:srgbClr val="FF3399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74662" y="4126425"/>
            <a:ext cx="5330321" cy="14266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36027" y="1899328"/>
            <a:ext cx="5268956" cy="1680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527124" y="4839742"/>
            <a:ext cx="5019113" cy="1440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1234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  <p:bldP spid="9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essica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89" y="465327"/>
            <a:ext cx="7583837" cy="555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16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711951"/>
          </a:xfrm>
        </p:spPr>
        <p:txBody>
          <a:bodyPr/>
          <a:lstStyle/>
          <a:p>
            <a:pPr algn="ctr"/>
            <a:r>
              <a:rPr lang="es-CL" sz="3200" dirty="0" smtClean="0">
                <a:ln w="3175">
                  <a:solidFill>
                    <a:schemeClr val="tx1"/>
                  </a:solidFill>
                </a:ln>
              </a:rPr>
              <a:t>ARTICULACIÓN PANEL DE VALORES PEI</a:t>
            </a:r>
            <a:br>
              <a:rPr lang="es-CL" sz="3200" dirty="0" smtClean="0">
                <a:ln w="3175">
                  <a:solidFill>
                    <a:schemeClr val="tx1"/>
                  </a:solidFill>
                </a:ln>
              </a:rPr>
            </a:br>
            <a:endParaRPr lang="es-CL" sz="3200" dirty="0">
              <a:ln w="3175"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61017"/>
              </p:ext>
            </p:extLst>
          </p:nvPr>
        </p:nvGraphicFramePr>
        <p:xfrm>
          <a:off x="2" y="914400"/>
          <a:ext cx="12191998" cy="5955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040"/>
                <a:gridCol w="2438040"/>
                <a:gridCol w="2438939"/>
                <a:gridCol w="2438040"/>
                <a:gridCol w="2438939"/>
              </a:tblGrid>
              <a:tr h="5132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70585" algn="l"/>
                        </a:tabLst>
                      </a:pPr>
                      <a:r>
                        <a:rPr lang="es-CL" sz="2200" dirty="0">
                          <a:solidFill>
                            <a:schemeClr val="tx1"/>
                          </a:solidFill>
                          <a:effectLst/>
                        </a:rPr>
                        <a:t>VALORAR</a:t>
                      </a:r>
                      <a:endParaRPr lang="es-CL" sz="2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200" dirty="0">
                          <a:solidFill>
                            <a:schemeClr val="tx1"/>
                          </a:solidFill>
                          <a:effectLst/>
                        </a:rPr>
                        <a:t>RESPETO</a:t>
                      </a:r>
                      <a:endParaRPr lang="es-CL" sz="2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200" dirty="0">
                          <a:solidFill>
                            <a:schemeClr val="tx1"/>
                          </a:solidFill>
                          <a:effectLst/>
                        </a:rPr>
                        <a:t>RESPONSABILIDAD</a:t>
                      </a:r>
                      <a:endParaRPr lang="es-CL" sz="2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200" dirty="0">
                          <a:solidFill>
                            <a:schemeClr val="tx1"/>
                          </a:solidFill>
                          <a:effectLst/>
                        </a:rPr>
                        <a:t>SOLIDARIDAD</a:t>
                      </a:r>
                      <a:endParaRPr lang="es-CL" sz="2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200" dirty="0">
                          <a:solidFill>
                            <a:schemeClr val="tx1"/>
                          </a:solidFill>
                          <a:effectLst/>
                        </a:rPr>
                        <a:t>VERACIDAD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L" sz="2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3780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80975" algn="l"/>
                        </a:tabLst>
                      </a:pPr>
                      <a:r>
                        <a:rPr lang="es-CL" sz="1600" dirty="0">
                          <a:solidFill>
                            <a:schemeClr val="tx1"/>
                          </a:solidFill>
                          <a:effectLst/>
                        </a:rPr>
                        <a:t>Aceptar el carácter de cada persona y la diversidad de modos de ser.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80975" algn="l"/>
                        </a:tabLst>
                      </a:pPr>
                      <a:r>
                        <a:rPr lang="es-CL" sz="1600" dirty="0">
                          <a:solidFill>
                            <a:schemeClr val="tx1"/>
                          </a:solidFill>
                          <a:effectLst/>
                        </a:rPr>
                        <a:t>Evidenciar interés por conocer la realidad y utilizar el conocimiento.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40335" algn="l"/>
                        </a:tabLst>
                      </a:pPr>
                      <a:r>
                        <a:rPr lang="es-CL" sz="1600" dirty="0">
                          <a:solidFill>
                            <a:schemeClr val="tx1"/>
                          </a:solidFill>
                          <a:effectLst/>
                        </a:rPr>
                        <a:t>Aprecia los actores, la historia y las tradiciones de Chile.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40335" algn="l"/>
                        </a:tabLst>
                      </a:pPr>
                      <a:r>
                        <a:rPr lang="es-CL" sz="1600" dirty="0">
                          <a:solidFill>
                            <a:schemeClr val="tx1"/>
                          </a:solidFill>
                          <a:effectLst/>
                        </a:rPr>
                        <a:t>Reconocer la importancia del trabajo, la perseverancia y el esfuerzo.</a:t>
                      </a: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975" algn="l"/>
                        </a:tabLst>
                      </a:pPr>
                      <a:r>
                        <a:rPr lang="es-CL" sz="1600" dirty="0">
                          <a:effectLst/>
                        </a:rPr>
                        <a:t> </a:t>
                      </a:r>
                      <a:endParaRPr lang="es-C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80975" algn="l"/>
                        </a:tabLst>
                      </a:pPr>
                      <a:r>
                        <a:rPr lang="es-CL" sz="1600" dirty="0">
                          <a:effectLst/>
                        </a:rPr>
                        <a:t>Aceptar y valorar las ideas y creencias distintas de la propia y el carácter único de cada persona.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40335" algn="l"/>
                        </a:tabLst>
                      </a:pPr>
                      <a:r>
                        <a:rPr lang="es-CL" sz="1600" dirty="0">
                          <a:effectLst/>
                        </a:rPr>
                        <a:t>Manifiesta respeto por los derechos de personas y pueblos.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40335" algn="l"/>
                        </a:tabLst>
                      </a:pPr>
                      <a:r>
                        <a:rPr lang="es-CL" sz="1600" dirty="0">
                          <a:effectLst/>
                        </a:rPr>
                        <a:t>Reconocer la importancia del diálogo como forma de superación de diferencias y acercamiento a la verdad.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40335" algn="l"/>
                        </a:tabLst>
                      </a:pPr>
                      <a:r>
                        <a:rPr lang="es-CL" sz="1600" dirty="0">
                          <a:effectLst/>
                        </a:rPr>
                        <a:t>Aceptar y valorar al otro como creatura humana y con capacidades diferentes.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</a:rPr>
                        <a:t> </a:t>
                      </a:r>
                      <a:endParaRPr lang="es-C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80975" algn="l"/>
                        </a:tabLst>
                      </a:pPr>
                      <a:r>
                        <a:rPr lang="es-CL" sz="1600" dirty="0">
                          <a:effectLst/>
                        </a:rPr>
                        <a:t>Perseverancia, rigor, cumplimiento de deberes y obligaciones.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80975" algn="l"/>
                        </a:tabLst>
                      </a:pPr>
                      <a:r>
                        <a:rPr lang="es-CL" sz="1600" dirty="0">
                          <a:effectLst/>
                        </a:rPr>
                        <a:t>Protección del entorno y cuidado del medio ambiente.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80975" algn="l"/>
                        </a:tabLst>
                      </a:pPr>
                      <a:r>
                        <a:rPr lang="es-CL" sz="1600" dirty="0">
                          <a:effectLst/>
                        </a:rPr>
                        <a:t>Protección y cuidado de nuestro cuerpo a través de hábitos de vida saludables.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</a:rPr>
                        <a:t> </a:t>
                      </a:r>
                      <a:endParaRPr lang="es-C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80975" algn="l"/>
                        </a:tabLst>
                      </a:pPr>
                      <a:r>
                        <a:rPr lang="es-CL" sz="1600" dirty="0">
                          <a:effectLst/>
                        </a:rPr>
                        <a:t>Trabajo en equipo e iniciativa personal en la resolución de problemas en contextos diversos.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80975" algn="l"/>
                        </a:tabLst>
                      </a:pPr>
                      <a:r>
                        <a:rPr lang="es-CL" sz="1600" dirty="0">
                          <a:effectLst/>
                        </a:rPr>
                        <a:t>Espíritu emprendedor y las relaciones basadas en la confianza mutua y responsable.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80975" algn="l"/>
                        </a:tabLst>
                      </a:pPr>
                      <a:r>
                        <a:rPr lang="es-CL" sz="1600" dirty="0">
                          <a:effectLst/>
                        </a:rPr>
                        <a:t>Fundamentar y refutar opiniones con respeto y solidez.</a:t>
                      </a:r>
                      <a:endParaRPr lang="es-C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94310" algn="l"/>
                        </a:tabLst>
                      </a:pPr>
                      <a:r>
                        <a:rPr lang="es-CL" sz="1600" dirty="0">
                          <a:effectLst/>
                        </a:rPr>
                        <a:t>Conocimiento de sí mismo, de las potencialidades y limitaciones de cada uno.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94310" algn="l"/>
                        </a:tabLst>
                      </a:pPr>
                      <a:r>
                        <a:rPr lang="es-CL" sz="1600" dirty="0">
                          <a:effectLst/>
                        </a:rPr>
                        <a:t>Autoestima y confianza en sí mismo.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94310" algn="l"/>
                        </a:tabLst>
                      </a:pPr>
                      <a:r>
                        <a:rPr lang="es-CL" sz="1600" dirty="0">
                          <a:effectLst/>
                        </a:rPr>
                        <a:t>Análisis reflexivo de la realidad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94310" algn="l"/>
                        </a:tabLst>
                      </a:pPr>
                      <a:r>
                        <a:rPr lang="es-CL" sz="1600" dirty="0">
                          <a:effectLst/>
                        </a:rPr>
                        <a:t>Comprender y valorar la flexibilidad, la originalidad y la aceptación de consejos y críticas.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</a:rPr>
                        <a:t> </a:t>
                      </a:r>
                    </a:p>
                    <a:p>
                      <a:pPr marL="2857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94310" algn="l"/>
                        </a:tabLst>
                      </a:pPr>
                      <a:r>
                        <a:rPr lang="es-CL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</a:rPr>
                        <a:t> </a:t>
                      </a:r>
                      <a:endParaRPr lang="es-C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264692" y="4489465"/>
            <a:ext cx="2358191" cy="1477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6" name="5 CuadroTexto"/>
          <p:cNvSpPr txBox="1"/>
          <p:nvPr/>
        </p:nvSpPr>
        <p:spPr>
          <a:xfrm>
            <a:off x="2622883" y="1540042"/>
            <a:ext cx="2261938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CL" dirty="0" smtClean="0">
              <a:ln w="28575">
                <a:solidFill>
                  <a:schemeClr val="tx1"/>
                </a:solidFill>
              </a:ln>
            </a:endParaRPr>
          </a:p>
          <a:p>
            <a:endParaRPr lang="es-CL" dirty="0">
              <a:ln w="28575">
                <a:solidFill>
                  <a:schemeClr val="tx1"/>
                </a:solidFill>
              </a:ln>
            </a:endParaRPr>
          </a:p>
          <a:p>
            <a:endParaRPr lang="es-CL" dirty="0" smtClean="0">
              <a:ln w="28575">
                <a:solidFill>
                  <a:schemeClr val="tx1"/>
                </a:solidFill>
              </a:ln>
            </a:endParaRPr>
          </a:p>
          <a:p>
            <a:endParaRPr lang="es-CL" dirty="0">
              <a:ln w="28575">
                <a:solidFill>
                  <a:schemeClr val="tx1"/>
                </a:solidFill>
              </a:ln>
            </a:endParaRPr>
          </a:p>
          <a:p>
            <a:endParaRPr lang="es-CL" dirty="0">
              <a:ln w="285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3229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graphicFrame>
        <p:nvGraphicFramePr>
          <p:cNvPr id="4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958244"/>
              </p:ext>
            </p:extLst>
          </p:nvPr>
        </p:nvGraphicFramePr>
        <p:xfrm>
          <a:off x="127534" y="288758"/>
          <a:ext cx="11061833" cy="6184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 rot="21120342">
            <a:off x="866274" y="4355432"/>
            <a:ext cx="10274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b="1" dirty="0" smtClean="0">
                <a:solidFill>
                  <a:srgbClr val="0070C0"/>
                </a:solidFill>
                <a:latin typeface="+mj-lt"/>
              </a:rPr>
              <a:t>MEJORAR APRENDIZAJES Y RESULTADOS</a:t>
            </a:r>
            <a:endParaRPr lang="es-CL" sz="40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530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3137" y="2868187"/>
            <a:ext cx="10160000" cy="756920"/>
          </a:xfrm>
        </p:spPr>
        <p:txBody>
          <a:bodyPr/>
          <a:lstStyle/>
          <a:p>
            <a:r>
              <a:rPr lang="es-CL" sz="2400" b="1" i="1" dirty="0" smtClean="0"/>
              <a:t>Y  </a:t>
            </a:r>
            <a:r>
              <a:rPr lang="es-CL" sz="2800" b="1" i="1" dirty="0" smtClean="0"/>
              <a:t>NUESTRA</a:t>
            </a:r>
            <a:r>
              <a:rPr lang="es-CL" sz="2400" b="1" i="1" dirty="0" smtClean="0"/>
              <a:t>  MISIÓN ES</a:t>
            </a:r>
            <a:endParaRPr lang="es-CL" sz="2400" b="1" i="1" dirty="0"/>
          </a:p>
        </p:txBody>
      </p:sp>
      <p:sp>
        <p:nvSpPr>
          <p:cNvPr id="4" name="3 Rectángulo"/>
          <p:cNvSpPr/>
          <p:nvPr/>
        </p:nvSpPr>
        <p:spPr>
          <a:xfrm>
            <a:off x="433137" y="3442227"/>
            <a:ext cx="115146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400" b="1" i="1" dirty="0" smtClean="0"/>
              <a:t>Brindar </a:t>
            </a:r>
            <a:r>
              <a:rPr lang="es-CL" sz="2400" b="1" i="1" dirty="0"/>
              <a:t>a los jóvenes </a:t>
            </a:r>
            <a:r>
              <a:rPr lang="es-CL" sz="2400" b="1" i="1" u="sng" dirty="0"/>
              <a:t>enseñanza católica</a:t>
            </a:r>
            <a:r>
              <a:rPr lang="es-CL" sz="2400" b="1" i="1" dirty="0"/>
              <a:t> con </a:t>
            </a:r>
            <a:r>
              <a:rPr lang="es-CL" sz="2400" b="1" i="1" u="sng" dirty="0"/>
              <a:t>excelencia académica</a:t>
            </a:r>
            <a:r>
              <a:rPr lang="es-CL" sz="2400" b="1" i="1" dirty="0"/>
              <a:t> para que éstos desarrollen sus capacidades personales y se sientan llamados a ponerlas al </a:t>
            </a:r>
            <a:r>
              <a:rPr lang="es-CL" sz="2400" b="1" i="1" u="sng" dirty="0"/>
              <a:t>servicio</a:t>
            </a:r>
            <a:r>
              <a:rPr lang="es-CL" sz="2400" b="1" i="1" dirty="0"/>
              <a:t> de la iglesia y </a:t>
            </a:r>
            <a:r>
              <a:rPr lang="es-CL" sz="2400" b="1" i="1" dirty="0" smtClean="0"/>
              <a:t>sociedad.</a:t>
            </a:r>
            <a:endParaRPr lang="es-CL" sz="2400" b="1" i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433136" y="4925924"/>
            <a:ext cx="1133214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i="1" dirty="0" smtClean="0">
                <a:solidFill>
                  <a:schemeClr val="tx2"/>
                </a:solidFill>
                <a:latin typeface="+mj-lt"/>
              </a:rPr>
              <a:t>SAN RAFAEL ARCÁNGEL, </a:t>
            </a:r>
          </a:p>
          <a:p>
            <a:r>
              <a:rPr lang="es-CL" sz="2800" b="1" i="1" dirty="0" smtClean="0">
                <a:solidFill>
                  <a:schemeClr val="tx2"/>
                </a:solidFill>
                <a:latin typeface="+mj-lt"/>
              </a:rPr>
              <a:t>“EL BUEN ÁNGEL DE DIOS”  NOS EXHORTA </a:t>
            </a:r>
          </a:p>
          <a:p>
            <a:pPr algn="just"/>
            <a:r>
              <a:rPr lang="es-CL" sz="2400" b="1" i="1" dirty="0" smtClean="0"/>
              <a:t>A la </a:t>
            </a:r>
            <a:r>
              <a:rPr lang="es-CL" sz="2400" b="1" i="1" dirty="0"/>
              <a:t>formación de </a:t>
            </a:r>
            <a:r>
              <a:rPr lang="es-CL" sz="2400" b="1" i="1" u="sng" dirty="0"/>
              <a:t>personas de bien </a:t>
            </a:r>
            <a:r>
              <a:rPr lang="es-CL" sz="2400" b="1" i="1" dirty="0"/>
              <a:t>y a</a:t>
            </a:r>
            <a:r>
              <a:rPr lang="es-CL" sz="2400" b="1" i="1" dirty="0" smtClean="0"/>
              <a:t> </a:t>
            </a:r>
            <a:r>
              <a:rPr lang="es-CL" sz="2400" b="1" i="1" dirty="0"/>
              <a:t>su </a:t>
            </a:r>
            <a:r>
              <a:rPr lang="es-CL" sz="2400" b="1" i="1" u="sng" dirty="0" smtClean="0"/>
              <a:t>acompañamiento</a:t>
            </a:r>
            <a:r>
              <a:rPr lang="es-CL" sz="2400" b="1" i="1" dirty="0" smtClean="0"/>
              <a:t> </a:t>
            </a:r>
            <a:r>
              <a:rPr lang="es-CL" sz="2400" b="1" i="1" dirty="0"/>
              <a:t>tanto en el </a:t>
            </a:r>
            <a:r>
              <a:rPr lang="es-CL" sz="2400" b="1" i="1" u="sng" dirty="0"/>
              <a:t>plano espiritual como humano</a:t>
            </a:r>
            <a:r>
              <a:rPr lang="es-CL" sz="2400" b="1" dirty="0"/>
              <a:t>. </a:t>
            </a:r>
          </a:p>
        </p:txBody>
      </p:sp>
      <p:sp>
        <p:nvSpPr>
          <p:cNvPr id="3" name="2 CuadroTexto"/>
          <p:cNvSpPr txBox="1"/>
          <p:nvPr/>
        </p:nvSpPr>
        <p:spPr>
          <a:xfrm rot="639972">
            <a:off x="9544364" y="4426765"/>
            <a:ext cx="23008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8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FIN</a:t>
            </a:r>
            <a:endParaRPr lang="es-CL" sz="8000" b="1" i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33137" y="54094"/>
            <a:ext cx="7375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ESPIRITUALIDAD COLEGIO SAN RAFAEL: PEI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699413"/>
              </p:ext>
            </p:extLst>
          </p:nvPr>
        </p:nvGraphicFramePr>
        <p:xfrm>
          <a:off x="433136" y="759599"/>
          <a:ext cx="11514643" cy="13943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1371"/>
                <a:gridCol w="9593272"/>
              </a:tblGrid>
              <a:tr h="13943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400" b="1" dirty="0" smtClean="0">
                          <a:effectLst/>
                        </a:rPr>
                        <a:t>Principios</a:t>
                      </a:r>
                      <a:r>
                        <a:rPr lang="es-CL" sz="2400" b="1" dirty="0">
                          <a:effectLst/>
                        </a:rPr>
                        <a:t>, valores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400" b="1" dirty="0">
                          <a:effectLst/>
                        </a:rPr>
                        <a:t>y creencias</a:t>
                      </a:r>
                      <a:endParaRPr lang="es-CL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1805" indent="-222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 smtClean="0">
                          <a:effectLst/>
                        </a:rPr>
                        <a:t>El </a:t>
                      </a:r>
                      <a:r>
                        <a:rPr lang="es-CL" sz="1800" b="1" dirty="0">
                          <a:effectLst/>
                        </a:rPr>
                        <a:t>Arcángel nos exhorta a ser agradecidos, a realizar</a:t>
                      </a:r>
                      <a:r>
                        <a:rPr lang="es-CL" sz="2400" b="1" dirty="0">
                          <a:effectLst/>
                        </a:rPr>
                        <a:t> obras de misericordia</a:t>
                      </a:r>
                      <a:r>
                        <a:rPr lang="es-CL" sz="2000" b="1" dirty="0">
                          <a:effectLst/>
                        </a:rPr>
                        <a:t>, </a:t>
                      </a:r>
                      <a:r>
                        <a:rPr lang="es-CL" sz="1800" b="1" dirty="0">
                          <a:effectLst/>
                        </a:rPr>
                        <a:t>a orar y ser generosos. En este sentido, la educación presenta para nosotros tres grandes desafíos, preparar para las exigencias que la sociedad hoy requiere, fortalecer los valores y principios de los jóvenes, apoyar y acompañar a la familia en su rol formador</a:t>
                      </a:r>
                      <a:r>
                        <a:rPr lang="es-CL" sz="1800" b="1" dirty="0" smtClean="0">
                          <a:effectLst/>
                        </a:rPr>
                        <a:t>.</a:t>
                      </a:r>
                      <a:r>
                        <a:rPr lang="es-CL" sz="2000" b="1" dirty="0">
                          <a:effectLst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2" descr="C:\Users\HP\Pictures\images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787406">
            <a:off x="9254205" y="1955499"/>
            <a:ext cx="1628481" cy="1492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19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9285" y="5520406"/>
            <a:ext cx="10160000" cy="1143000"/>
          </a:xfrm>
        </p:spPr>
        <p:txBody>
          <a:bodyPr/>
          <a:lstStyle/>
          <a:p>
            <a:r>
              <a:rPr lang="es-CL" dirty="0" smtClean="0"/>
              <a:t/>
            </a:r>
            <a:br>
              <a:rPr lang="es-CL" dirty="0" smtClean="0"/>
            </a:br>
            <a:endParaRPr lang="es-CL" dirty="0"/>
          </a:p>
        </p:txBody>
      </p:sp>
      <p:pic>
        <p:nvPicPr>
          <p:cNvPr id="4" name="Picture 4" descr="https://scontent-gru.xx.fbcdn.net/hphotos-xfp1/v/t1.0-9/11021096_338880932983753_6837690848972279563_n.jpg?oh=1ee70164c774d906284f2a9bf303231a&amp;oe=5587F36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37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32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Arco de bloque"/>
          <p:cNvSpPr/>
          <p:nvPr/>
        </p:nvSpPr>
        <p:spPr>
          <a:xfrm>
            <a:off x="2307354" y="469908"/>
            <a:ext cx="5020685" cy="5020685"/>
          </a:xfrm>
          <a:prstGeom prst="blockArc">
            <a:avLst>
              <a:gd name="adj1" fmla="val 10105520"/>
              <a:gd name="adj2" fmla="val 18185950"/>
              <a:gd name="adj3" fmla="val 4641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4 Arco de bloque"/>
          <p:cNvSpPr/>
          <p:nvPr/>
        </p:nvSpPr>
        <p:spPr>
          <a:xfrm>
            <a:off x="2340912" y="1244235"/>
            <a:ext cx="5020685" cy="5020685"/>
          </a:xfrm>
          <a:prstGeom prst="blockArc">
            <a:avLst>
              <a:gd name="adj1" fmla="val 3469917"/>
              <a:gd name="adj2" fmla="val 11196696"/>
              <a:gd name="adj3" fmla="val 4641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5 Arco de bloque"/>
          <p:cNvSpPr/>
          <p:nvPr/>
        </p:nvSpPr>
        <p:spPr>
          <a:xfrm>
            <a:off x="4974828" y="1258824"/>
            <a:ext cx="5020685" cy="5020685"/>
          </a:xfrm>
          <a:prstGeom prst="blockArc">
            <a:avLst>
              <a:gd name="adj1" fmla="val 20984318"/>
              <a:gd name="adj2" fmla="val 7368165"/>
              <a:gd name="adj3" fmla="val 4641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6 Arco de bloque"/>
          <p:cNvSpPr/>
          <p:nvPr/>
        </p:nvSpPr>
        <p:spPr>
          <a:xfrm>
            <a:off x="4958574" y="487194"/>
            <a:ext cx="5020685" cy="5020685"/>
          </a:xfrm>
          <a:prstGeom prst="blockArc">
            <a:avLst>
              <a:gd name="adj1" fmla="val 14258877"/>
              <a:gd name="adj2" fmla="val 470876"/>
              <a:gd name="adj3" fmla="val 4641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7 Grupo"/>
          <p:cNvGrpSpPr/>
          <p:nvPr/>
        </p:nvGrpSpPr>
        <p:grpSpPr>
          <a:xfrm>
            <a:off x="3597188" y="1836571"/>
            <a:ext cx="4966911" cy="2919671"/>
            <a:chOff x="3032104" y="1668931"/>
            <a:chExt cx="4966911" cy="2919671"/>
          </a:xfrm>
        </p:grpSpPr>
        <p:sp>
          <p:nvSpPr>
            <p:cNvPr id="21" name="20 Elipse"/>
            <p:cNvSpPr/>
            <p:nvPr/>
          </p:nvSpPr>
          <p:spPr>
            <a:xfrm>
              <a:off x="3032104" y="1668931"/>
              <a:ext cx="4966911" cy="291967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Elipse 8"/>
            <p:cNvSpPr/>
            <p:nvPr/>
          </p:nvSpPr>
          <p:spPr>
            <a:xfrm>
              <a:off x="3759491" y="2096507"/>
              <a:ext cx="3512137" cy="20645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4000" b="1" kern="1200" dirty="0" smtClean="0">
                  <a:latin typeface="+mj-lt"/>
                </a:rPr>
                <a:t>INTEGRAR </a:t>
              </a:r>
            </a:p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4000" b="1" kern="1200" dirty="0" smtClean="0">
                  <a:latin typeface="+mj-lt"/>
                </a:rPr>
                <a:t>Y</a:t>
              </a:r>
            </a:p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4000" b="1" kern="1200" dirty="0" smtClean="0">
                  <a:latin typeface="+mj-lt"/>
                </a:rPr>
                <a:t>ARTICULAR</a:t>
              </a: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4282779" y="5368"/>
            <a:ext cx="3747955" cy="1841410"/>
            <a:chOff x="3717695" y="-162272"/>
            <a:chExt cx="3747955" cy="1841410"/>
          </a:xfrm>
        </p:grpSpPr>
        <p:sp>
          <p:nvSpPr>
            <p:cNvPr id="19" name="18 Elipse"/>
            <p:cNvSpPr/>
            <p:nvPr/>
          </p:nvSpPr>
          <p:spPr>
            <a:xfrm>
              <a:off x="3717695" y="-162272"/>
              <a:ext cx="3747955" cy="184141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Elipse 10"/>
            <p:cNvSpPr/>
            <p:nvPr/>
          </p:nvSpPr>
          <p:spPr>
            <a:xfrm>
              <a:off x="4266570" y="107396"/>
              <a:ext cx="2650205" cy="13020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800" b="1" kern="1200" dirty="0" smtClean="0">
                  <a:solidFill>
                    <a:schemeClr val="bg1"/>
                  </a:solidFill>
                  <a:latin typeface="+mj-lt"/>
                </a:rPr>
                <a:t>HABILIDADES</a:t>
              </a:r>
              <a:endParaRPr lang="es-CL" sz="2800" b="1" kern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8169158" y="2352326"/>
            <a:ext cx="3457758" cy="1960059"/>
            <a:chOff x="7604074" y="2184686"/>
            <a:chExt cx="3457758" cy="1960059"/>
          </a:xfrm>
        </p:grpSpPr>
        <p:sp>
          <p:nvSpPr>
            <p:cNvPr id="17" name="16 Elipse"/>
            <p:cNvSpPr/>
            <p:nvPr/>
          </p:nvSpPr>
          <p:spPr>
            <a:xfrm>
              <a:off x="7604074" y="2184686"/>
              <a:ext cx="3457758" cy="1960059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Elipse 12"/>
            <p:cNvSpPr/>
            <p:nvPr/>
          </p:nvSpPr>
          <p:spPr>
            <a:xfrm>
              <a:off x="8110451" y="2471730"/>
              <a:ext cx="2445004" cy="13859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800" b="1" kern="1200" dirty="0" smtClean="0">
                  <a:latin typeface="+mj-lt"/>
                </a:rPr>
                <a:t>ACTITUDES</a:t>
              </a:r>
              <a:endParaRPr lang="es-CL" sz="2800" b="1" kern="1200" dirty="0">
                <a:latin typeface="+mj-lt"/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4321818" y="4807859"/>
            <a:ext cx="3669875" cy="2044773"/>
            <a:chOff x="3756734" y="4640219"/>
            <a:chExt cx="3669875" cy="2044773"/>
          </a:xfrm>
        </p:grpSpPr>
        <p:sp>
          <p:nvSpPr>
            <p:cNvPr id="15" name="14 Elipse"/>
            <p:cNvSpPr/>
            <p:nvPr/>
          </p:nvSpPr>
          <p:spPr>
            <a:xfrm>
              <a:off x="3756734" y="4640219"/>
              <a:ext cx="3669875" cy="204477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Elipse 14"/>
            <p:cNvSpPr/>
            <p:nvPr/>
          </p:nvSpPr>
          <p:spPr>
            <a:xfrm>
              <a:off x="4294175" y="4939669"/>
              <a:ext cx="2594993" cy="14458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800" b="1" kern="1200" dirty="0" smtClean="0">
                  <a:latin typeface="+mj-lt"/>
                </a:rPr>
                <a:t>TÉCNICAS DE ESTUDIO</a:t>
              </a:r>
              <a:endParaRPr lang="es-CL" sz="2800" b="1" kern="1200" dirty="0">
                <a:latin typeface="+mj-lt"/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581996" y="2264147"/>
            <a:ext cx="3700783" cy="2161787"/>
            <a:chOff x="0" y="2223716"/>
            <a:chExt cx="3700783" cy="2161787"/>
          </a:xfrm>
        </p:grpSpPr>
        <p:sp>
          <p:nvSpPr>
            <p:cNvPr id="13" name="12 Elipse"/>
            <p:cNvSpPr/>
            <p:nvPr/>
          </p:nvSpPr>
          <p:spPr>
            <a:xfrm>
              <a:off x="0" y="2223716"/>
              <a:ext cx="3700783" cy="216178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Elipse 16"/>
            <p:cNvSpPr/>
            <p:nvPr/>
          </p:nvSpPr>
          <p:spPr>
            <a:xfrm>
              <a:off x="541967" y="2540302"/>
              <a:ext cx="2616849" cy="15286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400" b="1" kern="1200" dirty="0" smtClean="0">
                  <a:latin typeface="+mj-lt"/>
                </a:rPr>
                <a:t>CONOCIMIENTOS</a:t>
              </a:r>
              <a:endParaRPr lang="es-CL" sz="2400" b="1" kern="1200" dirty="0">
                <a:latin typeface="+mj-lt"/>
              </a:endParaRPr>
            </a:p>
          </p:txBody>
        </p:sp>
      </p:grpSp>
      <p:sp>
        <p:nvSpPr>
          <p:cNvPr id="23" name="22 Rectángulo"/>
          <p:cNvSpPr/>
          <p:nvPr/>
        </p:nvSpPr>
        <p:spPr>
          <a:xfrm rot="21256217">
            <a:off x="1121260" y="4333701"/>
            <a:ext cx="8903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MEJORAR (ETAPAS PME)</a:t>
            </a:r>
          </a:p>
        </p:txBody>
      </p:sp>
    </p:spTree>
    <p:extLst>
      <p:ext uri="{BB962C8B-B14F-4D97-AF65-F5344CB8AC3E}">
        <p14:creationId xmlns:p14="http://schemas.microsoft.com/office/powerpoint/2010/main" val="30804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4434" y="0"/>
            <a:ext cx="11394278" cy="934720"/>
          </a:xfrm>
        </p:spPr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s-ES" sz="3200" b="1" noProof="1" smtClean="0"/>
              <a:t>Evaluación Acciones: Monitoreo.</a:t>
            </a:r>
            <a:endParaRPr lang="es-ES" sz="3200" b="1" noProof="1"/>
          </a:p>
        </p:txBody>
      </p:sp>
      <p:sp>
        <p:nvSpPr>
          <p:cNvPr id="5" name="Marcador de posición de contenido 2"/>
          <p:cNvSpPr>
            <a:spLocks noGrp="1"/>
          </p:cNvSpPr>
          <p:nvPr>
            <p:ph idx="1"/>
          </p:nvPr>
        </p:nvSpPr>
        <p:spPr>
          <a:xfrm>
            <a:off x="501805" y="1550020"/>
            <a:ext cx="6636395" cy="4709357"/>
          </a:xfrm>
        </p:spPr>
        <p:txBody>
          <a:bodyPr>
            <a:noAutofit/>
          </a:bodyPr>
          <a:lstStyle/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es-ES" noProof="1" smtClean="0"/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es-ES" noProof="1" smtClean="0"/>
          </a:p>
        </p:txBody>
      </p:sp>
      <p:graphicFrame>
        <p:nvGraphicFramePr>
          <p:cNvPr id="6" name="Gráfico 9"/>
          <p:cNvGraphicFramePr/>
          <p:nvPr>
            <p:extLst>
              <p:ext uri="{D42A27DB-BD31-4B8C-83A1-F6EECF244321}">
                <p14:modId xmlns:p14="http://schemas.microsoft.com/office/powerpoint/2010/main" val="1763550851"/>
              </p:ext>
            </p:extLst>
          </p:nvPr>
        </p:nvGraphicFramePr>
        <p:xfrm>
          <a:off x="345440" y="934721"/>
          <a:ext cx="5628640" cy="4348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 descr="http://www.slmsc-project.eu/en/wp-content/uploads/2013/02/4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6909">
            <a:off x="9031998" y="5486400"/>
            <a:ext cx="1585834" cy="114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Gráfico 23"/>
          <p:cNvGraphicFramePr/>
          <p:nvPr>
            <p:extLst>
              <p:ext uri="{D42A27DB-BD31-4B8C-83A1-F6EECF244321}">
                <p14:modId xmlns:p14="http://schemas.microsoft.com/office/powerpoint/2010/main" val="2354672718"/>
              </p:ext>
            </p:extLst>
          </p:nvPr>
        </p:nvGraphicFramePr>
        <p:xfrm>
          <a:off x="5994400" y="879460"/>
          <a:ext cx="5120639" cy="4241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Diagrama 27"/>
          <p:cNvGraphicFramePr/>
          <p:nvPr>
            <p:extLst>
              <p:ext uri="{D42A27DB-BD31-4B8C-83A1-F6EECF244321}">
                <p14:modId xmlns:p14="http://schemas.microsoft.com/office/powerpoint/2010/main" val="4292016951"/>
              </p:ext>
            </p:extLst>
          </p:nvPr>
        </p:nvGraphicFramePr>
        <p:xfrm>
          <a:off x="563793" y="5127171"/>
          <a:ext cx="7096847" cy="1647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586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4815841" cy="947607"/>
          </a:xfrm>
        </p:spPr>
        <p:txBody>
          <a:bodyPr/>
          <a:lstStyle/>
          <a:p>
            <a:r>
              <a:rPr lang="es-CL" sz="2800" b="1" dirty="0" smtClean="0"/>
              <a:t>EVALUACIÓN: DOCUMENTOS CURRICULARES</a:t>
            </a:r>
            <a:endParaRPr lang="es-CL" sz="2800" b="1" dirty="0"/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1340789134"/>
              </p:ext>
            </p:extLst>
          </p:nvPr>
        </p:nvGraphicFramePr>
        <p:xfrm>
          <a:off x="182880" y="1097280"/>
          <a:ext cx="5709920" cy="5424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https://lh3.googleusercontent.com/1YjEmSh6-iSJnz5XqXnb1PRmkXDcRKWG2S-m3q6fTrEAggmz7Wf0qwZNb1TzgdsgkVAAXnSYDAdSOLziCvYpWs8DcoYe5LCJ_Zh1y2yBp8Gef-8pbDg6DZ8qj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533">
            <a:off x="9489438" y="5632502"/>
            <a:ext cx="1259839" cy="112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Gráfico 2054"/>
          <p:cNvGraphicFramePr/>
          <p:nvPr>
            <p:extLst>
              <p:ext uri="{D42A27DB-BD31-4B8C-83A1-F6EECF244321}">
                <p14:modId xmlns:p14="http://schemas.microsoft.com/office/powerpoint/2010/main" val="3661458636"/>
              </p:ext>
            </p:extLst>
          </p:nvPr>
        </p:nvGraphicFramePr>
        <p:xfrm>
          <a:off x="6321938" y="487680"/>
          <a:ext cx="5423021" cy="4815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2" descr="http://www.slmsc-project.eu/en/wp-content/uploads/2013/02/4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4">
            <a:off x="4690977" y="406369"/>
            <a:ext cx="1203699" cy="110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25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4596063" cy="1325563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 smtClean="0"/>
              <a:t>REGISTRO LIBRO</a:t>
            </a:r>
            <a:br>
              <a:rPr lang="es-CL" sz="3600" b="1" dirty="0" smtClean="0"/>
            </a:br>
            <a:r>
              <a:rPr lang="es-CL" sz="3600" b="1" dirty="0" smtClean="0"/>
              <a:t>DE CLASES</a:t>
            </a:r>
            <a:endParaRPr lang="es-CL" sz="3600" b="1" dirty="0"/>
          </a:p>
        </p:txBody>
      </p:sp>
      <p:sp>
        <p:nvSpPr>
          <p:cNvPr id="13" name="12 Flecha derecha"/>
          <p:cNvSpPr/>
          <p:nvPr/>
        </p:nvSpPr>
        <p:spPr>
          <a:xfrm>
            <a:off x="288758" y="1444931"/>
            <a:ext cx="770021" cy="263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4" name="13 Flecha derecha"/>
          <p:cNvSpPr/>
          <p:nvPr/>
        </p:nvSpPr>
        <p:spPr>
          <a:xfrm>
            <a:off x="279375" y="2031753"/>
            <a:ext cx="770021" cy="288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251283" y="1315097"/>
            <a:ext cx="2767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latin typeface="+mj-lt"/>
              </a:rPr>
              <a:t>Objetivo</a:t>
            </a:r>
            <a:endParaRPr lang="es-CL" sz="2800" b="1" dirty="0">
              <a:latin typeface="+mj-lt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251283" y="1914522"/>
            <a:ext cx="193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latin typeface="+mj-lt"/>
              </a:rPr>
              <a:t>Actividad</a:t>
            </a:r>
            <a:endParaRPr lang="es-CL" sz="2800" b="1" dirty="0"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552" y="133286"/>
            <a:ext cx="5723794" cy="13894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58" y="2635151"/>
            <a:ext cx="4806516" cy="12738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398" y="2771506"/>
            <a:ext cx="6545081" cy="18077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757" y="5021451"/>
            <a:ext cx="8607269" cy="150577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Conector recto 8"/>
          <p:cNvCxnSpPr/>
          <p:nvPr/>
        </p:nvCxnSpPr>
        <p:spPr>
          <a:xfrm>
            <a:off x="6710766" y="852407"/>
            <a:ext cx="2991173" cy="3099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5982346" y="1082622"/>
            <a:ext cx="3828081" cy="22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1627322" y="2975675"/>
            <a:ext cx="2014780" cy="619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2216258" y="3518115"/>
            <a:ext cx="2614294" cy="309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8432800" y="3518115"/>
            <a:ext cx="235712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flipV="1">
            <a:off x="8206352" y="4185920"/>
            <a:ext cx="3152528" cy="10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206352" y="4287520"/>
            <a:ext cx="30102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21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458" y="2734617"/>
            <a:ext cx="8303414" cy="16222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774916" y="295316"/>
            <a:ext cx="835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rgbClr val="FF0000"/>
                </a:solidFill>
              </a:rPr>
              <a:t>REGISTRO EN CUADERNO ESTUDIANTE</a:t>
            </a:r>
            <a:endParaRPr lang="es-CL" sz="2800" b="1" dirty="0">
              <a:solidFill>
                <a:srgbClr val="FF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76" y="1014411"/>
            <a:ext cx="7684566" cy="13898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888" y="4552721"/>
            <a:ext cx="9506554" cy="14566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110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81263" y="164813"/>
            <a:ext cx="803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solidFill>
                  <a:srgbClr val="FF0000"/>
                </a:solidFill>
              </a:rPr>
              <a:t>PRESENTACIÓN PROGRAMA DE ESTUDIO</a:t>
            </a:r>
            <a:endParaRPr lang="es-CL" sz="3600" b="1" dirty="0">
              <a:solidFill>
                <a:srgbClr val="FF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84" y="749588"/>
            <a:ext cx="5457484" cy="61084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871" y="651052"/>
            <a:ext cx="5628274" cy="62069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187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81" y="123985"/>
            <a:ext cx="5579388" cy="75476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929" y="249261"/>
            <a:ext cx="5850818" cy="61915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83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66" y="21802"/>
            <a:ext cx="8030939" cy="12499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6" y="1642820"/>
            <a:ext cx="5308490" cy="32762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190" y="5455403"/>
            <a:ext cx="7739234" cy="12098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179" y="1457685"/>
            <a:ext cx="4807529" cy="3594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uadroTexto 1"/>
          <p:cNvSpPr txBox="1"/>
          <p:nvPr/>
        </p:nvSpPr>
        <p:spPr>
          <a:xfrm>
            <a:off x="8477573" y="201478"/>
            <a:ext cx="3347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rgbClr val="FF0000"/>
                </a:solidFill>
              </a:rPr>
              <a:t>REGISTRO EN </a:t>
            </a:r>
          </a:p>
          <a:p>
            <a:r>
              <a:rPr lang="es-CL" sz="2800" b="1" dirty="0" smtClean="0">
                <a:solidFill>
                  <a:srgbClr val="FF0000"/>
                </a:solidFill>
              </a:rPr>
              <a:t>LIBRO DE CLASES</a:t>
            </a:r>
            <a:endParaRPr lang="es-C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3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Vért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1942</TotalTime>
  <Words>561</Words>
  <Application>Microsoft Office PowerPoint</Application>
  <PresentationFormat>Panorámica</PresentationFormat>
  <Paragraphs>156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</vt:lpstr>
      <vt:lpstr>Symbol</vt:lpstr>
      <vt:lpstr>Times New Roman</vt:lpstr>
      <vt:lpstr>Adyacencia</vt:lpstr>
      <vt:lpstr>ORIENTACIONES PEDAGÓGICAS 2016</vt:lpstr>
      <vt:lpstr>Presentación de PowerPoint</vt:lpstr>
      <vt:lpstr>Evaluación Acciones: Monitoreo.</vt:lpstr>
      <vt:lpstr>EVALUACIÓN: DOCUMENTOS CURRICULARES</vt:lpstr>
      <vt:lpstr>REGISTRO LIBRO DE CLASES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describir y modelar las HABILIDADES…</vt:lpstr>
      <vt:lpstr>ARTICULACIÓN PEI : PANEL DE CAPACIDADES</vt:lpstr>
      <vt:lpstr>ARTICULACIÓN PME: INDICADORES DE APRENDIZAJE</vt:lpstr>
      <vt:lpstr>y ayudar a ESTUDIAR?</vt:lpstr>
      <vt:lpstr>Presentación de PowerPoint</vt:lpstr>
      <vt:lpstr>ARTICULACIÓN PANEL DE VALORES PEI </vt:lpstr>
      <vt:lpstr>Presentación de PowerPoint</vt:lpstr>
      <vt:lpstr>Y  NUESTRA  MISIÓN ES</vt:lpstr>
      <vt:lpstr> 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</dc:creator>
  <cp:lastModifiedBy>equipo</cp:lastModifiedBy>
  <cp:revision>160</cp:revision>
  <cp:lastPrinted>2016-02-25T17:28:07Z</cp:lastPrinted>
  <dcterms:created xsi:type="dcterms:W3CDTF">2015-02-26T15:34:22Z</dcterms:created>
  <dcterms:modified xsi:type="dcterms:W3CDTF">2016-03-16T17:47:41Z</dcterms:modified>
</cp:coreProperties>
</file>